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890" r:id="rId2"/>
    <p:sldMasterId id="2147483826" r:id="rId3"/>
    <p:sldMasterId id="2147483699" r:id="rId4"/>
  </p:sldMasterIdLst>
  <p:notesMasterIdLst>
    <p:notesMasterId r:id="rId30"/>
  </p:notesMasterIdLst>
  <p:handoutMasterIdLst>
    <p:handoutMasterId r:id="rId31"/>
  </p:handoutMasterIdLst>
  <p:sldIdLst>
    <p:sldId id="1056" r:id="rId5"/>
    <p:sldId id="1058" r:id="rId6"/>
    <p:sldId id="1040" r:id="rId7"/>
    <p:sldId id="1005" r:id="rId8"/>
    <p:sldId id="1006" r:id="rId9"/>
    <p:sldId id="1064" r:id="rId10"/>
    <p:sldId id="1059" r:id="rId11"/>
    <p:sldId id="1031" r:id="rId12"/>
    <p:sldId id="1065" r:id="rId13"/>
    <p:sldId id="1011" r:id="rId14"/>
    <p:sldId id="1020" r:id="rId15"/>
    <p:sldId id="1021" r:id="rId16"/>
    <p:sldId id="1057" r:id="rId17"/>
    <p:sldId id="1046" r:id="rId18"/>
    <p:sldId id="1047" r:id="rId19"/>
    <p:sldId id="990" r:id="rId20"/>
    <p:sldId id="1060" r:id="rId21"/>
    <p:sldId id="1066" r:id="rId22"/>
    <p:sldId id="1067" r:id="rId23"/>
    <p:sldId id="1068" r:id="rId24"/>
    <p:sldId id="1061" r:id="rId25"/>
    <p:sldId id="1062" r:id="rId26"/>
    <p:sldId id="1063" r:id="rId27"/>
    <p:sldId id="993" r:id="rId28"/>
    <p:sldId id="984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00"/>
    <a:srgbClr val="339933"/>
    <a:srgbClr val="66FF66"/>
    <a:srgbClr val="800000"/>
    <a:srgbClr val="990000"/>
    <a:srgbClr val="FFFF99"/>
    <a:srgbClr val="FF66FF"/>
    <a:srgbClr val="99FF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3" autoAdjust="0"/>
    <p:restoredTop sz="83584" autoAdjust="0"/>
  </p:normalViewPr>
  <p:slideViewPr>
    <p:cSldViewPr>
      <p:cViewPr>
        <p:scale>
          <a:sx n="75" d="100"/>
          <a:sy n="75" d="100"/>
        </p:scale>
        <p:origin x="1643" y="16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691EBB0-2E00-44AB-AB64-51B779E37FFD}" type="datetimeFigureOut">
              <a:rPr lang="ja-JP" altLang="en-US"/>
              <a:pPr>
                <a:defRPr/>
              </a:pPr>
              <a:t>2024/7/10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3428791-81F4-4DB1-84CA-79C9CF87DA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09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6F7CB4-2518-44F4-B1E6-DDC90C5797E5}" type="datetimeFigureOut">
              <a:rPr lang="ja-JP" altLang="en-US"/>
              <a:pPr>
                <a:defRPr/>
              </a:pPr>
              <a:t>2024/7/10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ja-JP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669289E-AF57-4C22-98B0-356EE1B8D2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2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sp>
        <p:nvSpPr>
          <p:cNvPr id="41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92771-3DA3-4984-AB58-845D60433500}" type="slidenum">
              <a:rPr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8180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9575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969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4285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610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2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345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059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952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097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550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Optical coherence tomography, OCT is a low coherence interferometry</a:t>
            </a:r>
          </a:p>
          <a:p>
            <a:r>
              <a:rPr lang="en-US" dirty="0"/>
              <a:t>Compared with some other imaging modalities, </a:t>
            </a:r>
          </a:p>
          <a:p>
            <a:r>
              <a:rPr lang="en-US" dirty="0"/>
              <a:t>OCT has the advantage of  label-free, high-penetration, and high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8365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817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687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2787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852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OCT visualizes the three-dimensional morphological structure of the sample.</a:t>
            </a:r>
          </a:p>
          <a:p>
            <a:r>
              <a:rPr lang="en-US" dirty="0"/>
              <a:t>Based on the standard OCT, recently, dynamic OCT. DOCT has been proposed for the assessment of intracellular motility of tissues. Namely, the tissue dynamics.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979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obtaining the DOCT images, typically, we need to use the standard OCT device to scan the same tissue locations for several times.</a:t>
            </a:r>
          </a:p>
          <a:p>
            <a:r>
              <a:rPr lang="en-US" altLang="zh-CN" dirty="0"/>
              <a:t>Based on the Tens to Hundreds frames, </a:t>
            </a:r>
          </a:p>
          <a:p>
            <a:r>
              <a:rPr lang="en-US" altLang="zh-CN" dirty="0"/>
              <a:t>by using some signal processing methods, </a:t>
            </a:r>
          </a:p>
          <a:p>
            <a:r>
              <a:rPr lang="en-US" altLang="zh-CN" dirty="0"/>
              <a:t>we can analyze the signal fluctuation, hence assess the tissue dynamics.</a:t>
            </a:r>
          </a:p>
          <a:p>
            <a:r>
              <a:rPr lang="en-US" altLang="zh-CN" dirty="0"/>
              <a:t>Till now, several algorithms have been proposed. </a:t>
            </a:r>
          </a:p>
          <a:p>
            <a:r>
              <a:rPr lang="en-US" altLang="zh-CN" dirty="0"/>
              <a:t>Including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516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 DOCT is successful, it has some limitations.</a:t>
            </a:r>
          </a:p>
          <a:p>
            <a:r>
              <a:rPr lang="en-US" dirty="0"/>
              <a:t>Because we need to scan many frames at each single location, the acquisition time of DOCT is very long.</a:t>
            </a:r>
          </a:p>
          <a:p>
            <a:r>
              <a:rPr lang="en-US" dirty="0"/>
              <a:t>That harms the further application of DOCT. For example, the drug screening and the unstable sample imaging.</a:t>
            </a:r>
          </a:p>
          <a:p>
            <a:r>
              <a:rPr lang="en-US" dirty="0"/>
              <a:t>So, we require the …</a:t>
            </a:r>
          </a:p>
          <a:p>
            <a:r>
              <a:rPr lang="en-US" dirty="0"/>
              <a:t>The question is whether we can reduce the number of frames for DOCT generation?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23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 we aim to </a:t>
            </a:r>
            <a:r>
              <a:rPr lang="en-US" dirty="0" err="1"/>
              <a:t>accelate</a:t>
            </a:r>
            <a:r>
              <a:rPr lang="en-US" dirty="0"/>
              <a:t> the DOCT </a:t>
            </a:r>
            <a:r>
              <a:rPr lang="en-US" dirty="0" err="1"/>
              <a:t>imageing</a:t>
            </a:r>
            <a:r>
              <a:rPr lang="en-US" dirty="0"/>
              <a:t> to realize high-speed DOCT.</a:t>
            </a:r>
          </a:p>
          <a:p>
            <a:r>
              <a:rPr lang="en-US" dirty="0"/>
              <a:t>We used ///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044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 me start from the LIV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236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518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59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0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41594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 baseline="0">
                <a:solidFill>
                  <a:srgbClr val="212733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991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2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4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59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720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1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002060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61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89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97200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63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59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24601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29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97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758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824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528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7401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59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8322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00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66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14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8DC57-1C6C-4967-B766-AE27FB113D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5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8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07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9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8456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0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291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1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5540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2624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511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993264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8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04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928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45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925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829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7694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2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195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865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949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785864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77" r:id="rId4"/>
    <p:sldLayoutId id="2147483805" r:id="rId5"/>
    <p:sldLayoutId id="2147483807" r:id="rId6"/>
    <p:sldLayoutId id="2147483808" r:id="rId7"/>
    <p:sldLayoutId id="2147483809" r:id="rId8"/>
    <p:sldLayoutId id="2147483810" r:id="rId9"/>
    <p:sldLayoutId id="2147483817" r:id="rId10"/>
    <p:sldLayoutId id="2147483865" r:id="rId11"/>
    <p:sldLayoutId id="2147483912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8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3" r:id="rId11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64999">
              <a:srgbClr val="F0EBD5"/>
            </a:gs>
            <a:gs pos="100000">
              <a:srgbClr val="EEE7D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3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8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914" r:id="rId11"/>
  </p:sldLayoutIdLst>
  <p:hf hdr="0" ftr="0" dt="0"/>
  <p:txStyles>
    <p:titleStyle>
      <a:lvl1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+mj-lt"/>
          <a:ea typeface="+mj-ea"/>
          <a:cs typeface="+mj-cs"/>
        </a:defRPr>
      </a:lvl1pPr>
      <a:lvl2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2pPr>
      <a:lvl3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3pPr>
      <a:lvl4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4pPr>
      <a:lvl5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5pPr>
      <a:lvl6pPr marL="1393941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667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3393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8119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90525" indent="-293688" algn="l" defTabSz="414338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kumimoji="1" sz="2900">
          <a:solidFill>
            <a:srgbClr val="FFFFFF"/>
          </a:solidFill>
          <a:latin typeface="+mn-lt"/>
          <a:ea typeface="+mn-ea"/>
          <a:cs typeface="+mn-cs"/>
        </a:defRPr>
      </a:lvl1pPr>
      <a:lvl2pPr marL="782638" indent="-260350" algn="l" defTabSz="414338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kumimoji="1" sz="2500">
          <a:solidFill>
            <a:srgbClr val="FFFFFF"/>
          </a:solidFill>
          <a:latin typeface="+mn-lt"/>
          <a:ea typeface="+mn-ea"/>
        </a:defRPr>
      </a:lvl2pPr>
      <a:lvl3pPr marL="1174750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kumimoji="1" sz="2200">
          <a:solidFill>
            <a:srgbClr val="FFFFFF"/>
          </a:solidFill>
          <a:latin typeface="+mn-lt"/>
          <a:ea typeface="+mn-ea"/>
        </a:defRPr>
      </a:lvl3pPr>
      <a:lvl4pPr marL="1565275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 kumimoji="1">
          <a:solidFill>
            <a:srgbClr val="FFFFFF"/>
          </a:solidFill>
          <a:latin typeface="+mn-lt"/>
          <a:ea typeface="+mn-ea"/>
        </a:defRPr>
      </a:lvl4pPr>
      <a:lvl5pPr marL="1957388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 kumimoji="1">
          <a:solidFill>
            <a:srgbClr val="FFFFFF"/>
          </a:solidFill>
          <a:latin typeface="+mn-lt"/>
          <a:ea typeface="+mn-ea"/>
        </a:defRPr>
      </a:lvl5pPr>
      <a:lvl6pPr marL="2373155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6pPr>
      <a:lvl7pPr marL="2787881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7pPr>
      <a:lvl8pPr marL="3202607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8pPr>
      <a:lvl9pPr marL="3617333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915" r:id="rId11"/>
    <p:sldLayoutId id="2147483821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0747"/>
            <a:ext cx="12191999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4000" b="1" spc="-8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Arial" panose="020B0604020202020204" pitchFamily="34" charset="0"/>
              </a:rPr>
              <a:t>Deep-learning-based dynamic optical coherence tomography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058AF-7210-8962-BDFE-8D85784091CE}"/>
              </a:ext>
            </a:extLst>
          </p:cNvPr>
          <p:cNvSpPr txBox="1"/>
          <p:nvPr/>
        </p:nvSpPr>
        <p:spPr>
          <a:xfrm>
            <a:off x="1790699" y="3276600"/>
            <a:ext cx="8610600" cy="167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D1 </a:t>
            </a: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劉雨松 </a:t>
            </a: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(Liu Yusong)</a:t>
            </a: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指導教員：安野　嘉晃　副指導教員：伊藤　雅英</a:t>
            </a:r>
            <a:endParaRPr kumimoji="0" lang="en-US" altLang="ja-JP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11th July 2024</a:t>
            </a:r>
            <a:endParaRPr kumimoji="0" lang="ja-JP" altLang="en-US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5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36 breast cancer (MCF-7) spheroids and 36 colon cancer (HT-29) spheroids.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12 breast cancer (MCF-7) spheroids and 12 colon cancer (HT-29) spheroids.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45472"/>
            <a:ext cx="12059803" cy="48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6627" cy="434603"/>
          </a:xfrm>
        </p:spPr>
        <p:txBody>
          <a:bodyPr/>
          <a:lstStyle/>
          <a:p>
            <a:r>
              <a:rPr lang="en-US" altLang="zh-CN" dirty="0"/>
              <a:t>LIV images of breast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37DBED-20A1-E892-4F85-E2809CB78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63214D-A719-9B84-1551-41E02FE122CB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3A85DB-3F5F-87DE-3268-95CC5A121879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889A07-28F4-0B12-1E90-7AB22536453E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4D5B2FA0-C5E3-8D42-B1D9-6712B56F11A0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D2DC7C10-BCE2-0D6E-924D-E6385A442E5B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16">
            <a:extLst>
              <a:ext uri="{FF2B5EF4-FFF2-40B4-BE49-F238E27FC236}">
                <a16:creationId xmlns:a16="http://schemas.microsoft.com/office/drawing/2014/main" id="{4BAA48B2-281D-A33F-DC87-6318A5B5110E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4D592AA9-4E01-AB8F-62A8-29F5F8DCA2EE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039692CF-36CD-1C38-9834-CC697CF80BCA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4">
            <a:extLst>
              <a:ext uri="{FF2B5EF4-FFF2-40B4-BE49-F238E27FC236}">
                <a16:creationId xmlns:a16="http://schemas.microsoft.com/office/drawing/2014/main" id="{F52EF81A-B970-48FF-9B58-1A529096AEE6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30829" cy="434603"/>
          </a:xfrm>
        </p:spPr>
        <p:txBody>
          <a:bodyPr/>
          <a:lstStyle/>
          <a:p>
            <a:r>
              <a:rPr lang="en-US" altLang="zh-CN" dirty="0"/>
              <a:t>LIV images of colon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F7326B-F47D-FACF-C682-BDFCA3DA14E2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09D085-A2D6-43AA-5AA7-8FB90C2EE0E9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88FEF-9F5D-6432-6473-1E5F1F87E0FD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5AB788-09E0-C328-4601-886317277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579454-A93B-A82B-32F9-2A8C4388E564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D410C6-574B-F15E-E364-2981D63D7E05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7FC949-636C-9C67-1A82-16C597C19D09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A7A2C134-C240-53FA-2397-F79FA2E49EF5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F898BDB0-BDBF-D48F-1E6C-6E2FD1F9D4F4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6">
            <a:extLst>
              <a:ext uri="{FF2B5EF4-FFF2-40B4-BE49-F238E27FC236}">
                <a16:creationId xmlns:a16="http://schemas.microsoft.com/office/drawing/2014/main" id="{53A544E3-CC7B-379A-76F5-8E1598434877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10705" cy="434603"/>
          </a:xfrm>
        </p:spPr>
        <p:txBody>
          <a:bodyPr/>
          <a:lstStyle/>
          <a:p>
            <a:r>
              <a:rPr lang="en-US" sz="2400" dirty="0"/>
              <a:t>Quantitative analysis methods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32FE9F-0240-75BC-6DC7-35D687DBF07C}"/>
              </a:ext>
            </a:extLst>
          </p:cNvPr>
          <p:cNvSpPr txBox="1"/>
          <p:nvPr/>
        </p:nvSpPr>
        <p:spPr>
          <a:xfrm>
            <a:off x="312174" y="6097891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, Biomed. Opt. Express 11(11), 6231 (2020).</a:t>
            </a:r>
            <a:endParaRPr lang="zh-CN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1FCE94-269C-AC44-3158-87003CE9CE05}"/>
              </a:ext>
            </a:extLst>
          </p:cNvPr>
          <p:cNvSpPr txBox="1"/>
          <p:nvPr/>
        </p:nvSpPr>
        <p:spPr>
          <a:xfrm>
            <a:off x="312174" y="6405668"/>
            <a:ext cx="5127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A.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12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6844 (2021).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E8125-B33E-E07C-36A7-F645CDA428E4}"/>
              </a:ext>
            </a:extLst>
          </p:cNvPr>
          <p:cNvSpPr txBox="1"/>
          <p:nvPr/>
        </p:nvSpPr>
        <p:spPr>
          <a:xfrm>
            <a:off x="5439232" y="2552131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>
                <a:solidFill>
                  <a:schemeClr val="tx2"/>
                </a:solidFill>
              </a:rPr>
              <a:t>Mean LIV </a:t>
            </a:r>
            <a:r>
              <a:rPr lang="en-US" altLang="zh-CN" dirty="0"/>
              <a:t>among the whole tumor spheroid 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02446-8B33-99B1-2E1B-6E4191EA50E3}"/>
              </a:ext>
            </a:extLst>
          </p:cNvPr>
          <p:cNvSpPr txBox="1"/>
          <p:nvPr/>
        </p:nvSpPr>
        <p:spPr>
          <a:xfrm>
            <a:off x="5439233" y="3659538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tx2"/>
                </a:solidFill>
              </a:rPr>
              <a:t>Viable cell ratio (VCR) </a:t>
            </a:r>
            <a:r>
              <a:rPr lang="en-US" altLang="zh-CN" dirty="0"/>
              <a:t>of the whole tumor spheroid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/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VCR</m:t>
                      </m:r>
                      <m: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numbers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larger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than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dB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pixel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numbers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4E081-80F9-94C3-9EB6-796A964F6B53}"/>
              </a:ext>
            </a:extLst>
          </p:cNvPr>
          <p:cNvSpPr/>
          <p:nvPr/>
        </p:nvSpPr>
        <p:spPr bwMode="auto">
          <a:xfrm>
            <a:off x="3048000" y="3237532"/>
            <a:ext cx="2391232" cy="307777"/>
          </a:xfrm>
          <a:prstGeom prst="rightArrow">
            <a:avLst/>
          </a:prstGeom>
          <a:noFill/>
          <a:ln w="28575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63D456-22D1-BB00-C5FB-BD10A0E95DF4}"/>
              </a:ext>
            </a:extLst>
          </p:cNvPr>
          <p:cNvSpPr txBox="1"/>
          <p:nvPr/>
        </p:nvSpPr>
        <p:spPr>
          <a:xfrm>
            <a:off x="685800" y="317597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24 cancer spheroids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248532" cy="434603"/>
          </a:xfrm>
        </p:spPr>
        <p:txBody>
          <a:bodyPr/>
          <a:lstStyle/>
          <a:p>
            <a:r>
              <a:rPr lang="en-US" altLang="zh-CN" dirty="0"/>
              <a:t>Evaluation metrics based on three types of LIV images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585E2-80A0-D594-3934-B5EAF0ECC374}"/>
              </a:ext>
            </a:extLst>
          </p:cNvPr>
          <p:cNvGrpSpPr/>
          <p:nvPr/>
        </p:nvGrpSpPr>
        <p:grpSpPr>
          <a:xfrm>
            <a:off x="1188623" y="1447801"/>
            <a:ext cx="4795345" cy="5052659"/>
            <a:chOff x="1188623" y="1476193"/>
            <a:chExt cx="4795345" cy="5052659"/>
          </a:xfrm>
        </p:grpSpPr>
        <p:pic>
          <p:nvPicPr>
            <p:cNvPr id="12" name="Picture 11" descr="A diagram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41BA1238-73DA-B97E-9CC3-051E7AD28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47" r="8189" b="17"/>
            <a:stretch/>
          </p:blipFill>
          <p:spPr>
            <a:xfrm>
              <a:off x="1188623" y="1476194"/>
              <a:ext cx="4795345" cy="50526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A6EC1-97E2-6C93-F078-F696C4E6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6200" y="4222794"/>
              <a:ext cx="1999688" cy="14454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D5AB5F-B2A4-A6E1-CB13-36C5A7F6289A}"/>
                </a:ext>
              </a:extLst>
            </p:cNvPr>
            <p:cNvSpPr txBox="1"/>
            <p:nvPr/>
          </p:nvSpPr>
          <p:spPr>
            <a:xfrm>
              <a:off x="1905000" y="2151622"/>
              <a:ext cx="2590800" cy="4835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E204CE-1F74-4E93-9BB0-42CD60E2D73F}"/>
                </a:ext>
              </a:extLst>
            </p:cNvPr>
            <p:cNvSpPr txBox="1"/>
            <p:nvPr/>
          </p:nvSpPr>
          <p:spPr>
            <a:xfrm>
              <a:off x="1188623" y="5976342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of ground truth [dB²]</a:t>
              </a:r>
              <a:endParaRPr 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98C655-B5B8-A4E0-72EA-83219518C019}"/>
                </a:ext>
              </a:extLst>
            </p:cNvPr>
            <p:cNvSpPr txBox="1"/>
            <p:nvPr/>
          </p:nvSpPr>
          <p:spPr>
            <a:xfrm rot="16200000">
              <a:off x="-970493" y="3673811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[dB²]</a:t>
              </a:r>
              <a:endParaRPr lang="en-US" sz="2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D0FB28-45E8-744D-EDA8-DAB9509DB9F8}"/>
              </a:ext>
            </a:extLst>
          </p:cNvPr>
          <p:cNvGrpSpPr/>
          <p:nvPr/>
        </p:nvGrpSpPr>
        <p:grpSpPr>
          <a:xfrm>
            <a:off x="6324600" y="1447801"/>
            <a:ext cx="4836432" cy="5052658"/>
            <a:chOff x="6324600" y="1447801"/>
            <a:chExt cx="4836432" cy="5052658"/>
          </a:xfrm>
        </p:grpSpPr>
        <p:pic>
          <p:nvPicPr>
            <p:cNvPr id="21" name="Picture 20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5FF5B308-B0C2-C5ED-967B-0B58A47F8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48"/>
            <a:stretch/>
          </p:blipFill>
          <p:spPr>
            <a:xfrm>
              <a:off x="6324600" y="1447801"/>
              <a:ext cx="4836432" cy="50526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8D3FBD-6BE3-655A-9128-A48F463A7F95}"/>
                </a:ext>
              </a:extLst>
            </p:cNvPr>
            <p:cNvSpPr txBox="1"/>
            <p:nvPr/>
          </p:nvSpPr>
          <p:spPr>
            <a:xfrm>
              <a:off x="9601200" y="4343400"/>
              <a:ext cx="115754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NN-based LIV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B73C00-B974-2C93-4D82-06A3FCB9EBF5}"/>
                </a:ext>
              </a:extLst>
            </p:cNvPr>
            <p:cNvSpPr txBox="1"/>
            <p:nvPr/>
          </p:nvSpPr>
          <p:spPr>
            <a:xfrm>
              <a:off x="9476258" y="4805065"/>
              <a:ext cx="14074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conventional LIV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F1009-634B-8D59-DD92-AD4A74C657F7}"/>
                </a:ext>
              </a:extLst>
            </p:cNvPr>
            <p:cNvSpPr txBox="1"/>
            <p:nvPr/>
          </p:nvSpPr>
          <p:spPr>
            <a:xfrm>
              <a:off x="9662852" y="5318921"/>
              <a:ext cx="11575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Ideal line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1B2769-E159-E9A7-5DF2-6C019867C64F}"/>
                </a:ext>
              </a:extLst>
            </p:cNvPr>
            <p:cNvSpPr txBox="1"/>
            <p:nvPr/>
          </p:nvSpPr>
          <p:spPr>
            <a:xfrm>
              <a:off x="7019595" y="1604710"/>
              <a:ext cx="303880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</a:rPr>
                <a:t>Viable cell ratio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F73FA0-10D9-8F8E-92DA-8E7AEA823375}"/>
                </a:ext>
              </a:extLst>
            </p:cNvPr>
            <p:cNvSpPr txBox="1"/>
            <p:nvPr/>
          </p:nvSpPr>
          <p:spPr>
            <a:xfrm>
              <a:off x="7019595" y="2130363"/>
              <a:ext cx="25908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</a:rPr>
                <a:t>(VCR)</a:t>
              </a:r>
              <a:r>
                <a:rPr lang="en-US" dirty="0"/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E3769-FCBA-52DB-7483-AC35EB3744C8}"/>
                </a:ext>
              </a:extLst>
            </p:cNvPr>
            <p:cNvSpPr txBox="1"/>
            <p:nvPr/>
          </p:nvSpPr>
          <p:spPr>
            <a:xfrm rot="16200000">
              <a:off x="4117045" y="3701291"/>
              <a:ext cx="48503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</a:t>
              </a:r>
              <a:endParaRPr 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0686B-3D33-839B-6CE5-385E93D23984}"/>
                </a:ext>
              </a:extLst>
            </p:cNvPr>
            <p:cNvSpPr txBox="1"/>
            <p:nvPr/>
          </p:nvSpPr>
          <p:spPr>
            <a:xfrm>
              <a:off x="6417256" y="5926390"/>
              <a:ext cx="46376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 of ground truth</a:t>
              </a:r>
              <a:endParaRPr lang="en-US" sz="2000" dirty="0"/>
            </a:p>
          </p:txBody>
        </p:sp>
      </p:grpSp>
      <p:sp>
        <p:nvSpPr>
          <p:cNvPr id="17" name="TextBox 6">
            <a:extLst>
              <a:ext uri="{FF2B5EF4-FFF2-40B4-BE49-F238E27FC236}">
                <a16:creationId xmlns:a16="http://schemas.microsoft.com/office/drawing/2014/main" id="{02D04C1E-913A-3A2C-B2BD-FB22075166D7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14339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0E029D-FF71-4270-6579-35FE66B28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54873" cy="434603"/>
          </a:xfrm>
        </p:spPr>
        <p:txBody>
          <a:bodyPr/>
          <a:lstStyle/>
          <a:p>
            <a:r>
              <a:rPr lang="en-US" altLang="zh-CN" dirty="0"/>
              <a:t>Agreement based statistical analysis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7AF22-7703-150A-637C-D9E593A6253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844986"/>
            <a:ext cx="493841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2746F-50F1-540C-8161-C0E6C7C3CB7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9083" y="1577786"/>
            <a:ext cx="8917" cy="4724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F9A90-784D-E296-F99F-8B74909531E2}"/>
              </a:ext>
            </a:extLst>
          </p:cNvPr>
          <p:cNvCxnSpPr>
            <a:cxnSpLocks/>
          </p:cNvCxnSpPr>
          <p:nvPr/>
        </p:nvCxnSpPr>
        <p:spPr bwMode="auto">
          <a:xfrm>
            <a:off x="3048000" y="18063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A382C1-37C2-A473-E128-6C10B30BF1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850878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3DB0CC-89BE-870C-8A80-92F11BB19917}"/>
              </a:ext>
            </a:extLst>
          </p:cNvPr>
          <p:cNvCxnSpPr>
            <a:cxnSpLocks/>
          </p:cNvCxnSpPr>
          <p:nvPr/>
        </p:nvCxnSpPr>
        <p:spPr bwMode="auto">
          <a:xfrm>
            <a:off x="3048000" y="3939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80D237-AEEC-1C26-4D89-E2C70488D33F}"/>
              </a:ext>
            </a:extLst>
          </p:cNvPr>
          <p:cNvCxnSpPr>
            <a:cxnSpLocks/>
          </p:cNvCxnSpPr>
          <p:nvPr/>
        </p:nvCxnSpPr>
        <p:spPr bwMode="auto">
          <a:xfrm>
            <a:off x="3048000" y="49305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A5B8BB-0994-7B81-E3D4-399053E83139}"/>
              </a:ext>
            </a:extLst>
          </p:cNvPr>
          <p:cNvSpPr txBox="1"/>
          <p:nvPr/>
        </p:nvSpPr>
        <p:spPr>
          <a:xfrm>
            <a:off x="2743202" y="1626680"/>
            <a:ext cx="3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9D6D4-E0C4-7828-0D1D-77A03309950E}"/>
              </a:ext>
            </a:extLst>
          </p:cNvPr>
          <p:cNvSpPr txBox="1"/>
          <p:nvPr/>
        </p:nvSpPr>
        <p:spPr>
          <a:xfrm>
            <a:off x="2532435" y="2666212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03595-180F-5ED3-95AF-251CD369185F}"/>
              </a:ext>
            </a:extLst>
          </p:cNvPr>
          <p:cNvSpPr txBox="1"/>
          <p:nvPr/>
        </p:nvSpPr>
        <p:spPr>
          <a:xfrm>
            <a:off x="2420572" y="3755320"/>
            <a:ext cx="7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009E2-AFED-F4E8-B8B5-A4F9505D3490}"/>
              </a:ext>
            </a:extLst>
          </p:cNvPr>
          <p:cNvSpPr txBox="1"/>
          <p:nvPr/>
        </p:nvSpPr>
        <p:spPr>
          <a:xfrm>
            <a:off x="2522706" y="2671167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1E763-CA96-0CD3-1A01-21E05A4E34A3}"/>
              </a:ext>
            </a:extLst>
          </p:cNvPr>
          <p:cNvSpPr txBox="1"/>
          <p:nvPr/>
        </p:nvSpPr>
        <p:spPr>
          <a:xfrm>
            <a:off x="2509738" y="4745920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84F83-30DF-67AD-61B7-B40FD06D2C45}"/>
              </a:ext>
            </a:extLst>
          </p:cNvPr>
          <p:cNvSpPr txBox="1"/>
          <p:nvPr/>
        </p:nvSpPr>
        <p:spPr>
          <a:xfrm>
            <a:off x="1905000" y="2100887"/>
            <a:ext cx="112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Excellent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18BF6-138A-D638-8EFA-03D9A1F59CBB}"/>
              </a:ext>
            </a:extLst>
          </p:cNvPr>
          <p:cNvSpPr txBox="1"/>
          <p:nvPr/>
        </p:nvSpPr>
        <p:spPr>
          <a:xfrm>
            <a:off x="2259256" y="3213042"/>
            <a:ext cx="77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3C310E-34F6-1225-8659-850F301EF91D}"/>
              </a:ext>
            </a:extLst>
          </p:cNvPr>
          <p:cNvSpPr txBox="1"/>
          <p:nvPr/>
        </p:nvSpPr>
        <p:spPr>
          <a:xfrm>
            <a:off x="1886368" y="4250620"/>
            <a:ext cx="11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72D88-1BA1-3A4B-DF01-A3C7A8E78CCE}"/>
              </a:ext>
            </a:extLst>
          </p:cNvPr>
          <p:cNvSpPr txBox="1"/>
          <p:nvPr/>
        </p:nvSpPr>
        <p:spPr>
          <a:xfrm>
            <a:off x="2318453" y="5165019"/>
            <a:ext cx="7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668C2-8ACF-D72F-37A2-0C8B0377D590}"/>
              </a:ext>
            </a:extLst>
          </p:cNvPr>
          <p:cNvSpPr txBox="1"/>
          <p:nvPr/>
        </p:nvSpPr>
        <p:spPr>
          <a:xfrm>
            <a:off x="2632957" y="5561926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F078F6-BE27-B90B-5F93-CB99A1DA1EED}"/>
              </a:ext>
            </a:extLst>
          </p:cNvPr>
          <p:cNvCxnSpPr>
            <a:cxnSpLocks/>
          </p:cNvCxnSpPr>
          <p:nvPr/>
        </p:nvCxnSpPr>
        <p:spPr bwMode="auto">
          <a:xfrm>
            <a:off x="3039083" y="6225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D97AD8-6C0C-11F2-D2A3-869295A7AF16}"/>
              </a:ext>
            </a:extLst>
          </p:cNvPr>
          <p:cNvSpPr txBox="1"/>
          <p:nvPr/>
        </p:nvSpPr>
        <p:spPr>
          <a:xfrm>
            <a:off x="2467584" y="60251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378528-F691-D5F7-DEB9-1E9F66C54E71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15F529-7856-972D-5E3B-1945AFCAFA84}"/>
              </a:ext>
            </a:extLst>
          </p:cNvPr>
          <p:cNvCxnSpPr>
            <a:cxnSpLocks/>
          </p:cNvCxnSpPr>
          <p:nvPr/>
        </p:nvCxnSpPr>
        <p:spPr bwMode="auto">
          <a:xfrm>
            <a:off x="3594630" y="1913987"/>
            <a:ext cx="0" cy="75222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3B740B8-973B-5035-26B9-9F33D1F7DB42}"/>
              </a:ext>
            </a:extLst>
          </p:cNvPr>
          <p:cNvCxnSpPr>
            <a:cxnSpLocks/>
          </p:cNvCxnSpPr>
          <p:nvPr/>
        </p:nvCxnSpPr>
        <p:spPr bwMode="auto">
          <a:xfrm>
            <a:off x="3469301" y="266926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FC5728-4AC1-30F9-7880-F1290578C05A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99601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422A4D-6DC6-69FC-AE95-D8273D1C83D1}"/>
              </a:ext>
            </a:extLst>
          </p:cNvPr>
          <p:cNvCxnSpPr>
            <a:cxnSpLocks/>
          </p:cNvCxnSpPr>
          <p:nvPr/>
        </p:nvCxnSpPr>
        <p:spPr bwMode="auto">
          <a:xfrm>
            <a:off x="6517304" y="1954629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7AF18C-9108-0B23-BC2B-16E7BA582855}"/>
              </a:ext>
            </a:extLst>
          </p:cNvPr>
          <p:cNvCxnSpPr>
            <a:cxnSpLocks/>
          </p:cNvCxnSpPr>
          <p:nvPr/>
        </p:nvCxnSpPr>
        <p:spPr bwMode="auto">
          <a:xfrm>
            <a:off x="6629400" y="1969936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4846C1-2C42-A911-6F44-E565C181AD05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425452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0F102E-3102-34EE-EF96-76D6F578E33A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065545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00160-A676-44B0-9BE3-85283FDF1FA1}"/>
              </a:ext>
            </a:extLst>
          </p:cNvPr>
          <p:cNvCxnSpPr>
            <a:cxnSpLocks/>
          </p:cNvCxnSpPr>
          <p:nvPr/>
        </p:nvCxnSpPr>
        <p:spPr bwMode="auto">
          <a:xfrm>
            <a:off x="4076700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1732-021E-D923-C659-02AEF9F137DC}"/>
              </a:ext>
            </a:extLst>
          </p:cNvPr>
          <p:cNvCxnSpPr>
            <a:cxnSpLocks/>
          </p:cNvCxnSpPr>
          <p:nvPr/>
        </p:nvCxnSpPr>
        <p:spPr bwMode="auto">
          <a:xfrm>
            <a:off x="4191000" y="1913987"/>
            <a:ext cx="0" cy="40172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6CEBF0-C327-43B9-F6F4-16A604433D81}"/>
              </a:ext>
            </a:extLst>
          </p:cNvPr>
          <p:cNvCxnSpPr>
            <a:cxnSpLocks/>
          </p:cNvCxnSpPr>
          <p:nvPr/>
        </p:nvCxnSpPr>
        <p:spPr bwMode="auto">
          <a:xfrm>
            <a:off x="4078904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7C8757-D286-262F-CCEC-2BA1A8C2C276}"/>
              </a:ext>
            </a:extLst>
          </p:cNvPr>
          <p:cNvCxnSpPr>
            <a:cxnSpLocks/>
          </p:cNvCxnSpPr>
          <p:nvPr/>
        </p:nvCxnSpPr>
        <p:spPr bwMode="auto">
          <a:xfrm>
            <a:off x="4076700" y="304482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DFEEF7-AD02-467D-8AE9-FD7EC7F541D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337254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ACB025-2075-C0F4-E397-9C4778F8D19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3404274"/>
            <a:ext cx="0" cy="254056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267EAD-C42F-96D7-4C88-F9837ECECB5B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EE4413-0B91-E4FD-05B9-63BD1411336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11525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5E829-7E4E-1D4A-212F-3ABCCAA9CEAB}"/>
              </a:ext>
            </a:extLst>
          </p:cNvPr>
          <p:cNvSpPr txBox="1"/>
          <p:nvPr/>
        </p:nvSpPr>
        <p:spPr>
          <a:xfrm>
            <a:off x="3307132" y="5979020"/>
            <a:ext cx="176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Mean LIV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EB8C71-8F66-20EF-23A7-0BC004240B2B}"/>
              </a:ext>
            </a:extLst>
          </p:cNvPr>
          <p:cNvSpPr txBox="1"/>
          <p:nvPr/>
        </p:nvSpPr>
        <p:spPr>
          <a:xfrm>
            <a:off x="5872433" y="5983069"/>
            <a:ext cx="2074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Viable cell ratio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5636A-DA3B-B13B-831A-4C5FC4D0EBB3}"/>
              </a:ext>
            </a:extLst>
          </p:cNvPr>
          <p:cNvSpPr txBox="1"/>
          <p:nvPr/>
        </p:nvSpPr>
        <p:spPr>
          <a:xfrm>
            <a:off x="8985627" y="1981200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4-frame NN-based LIV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CC8617-FE4A-1701-1590-E18EB36109B9}"/>
              </a:ext>
            </a:extLst>
          </p:cNvPr>
          <p:cNvSpPr txBox="1"/>
          <p:nvPr/>
        </p:nvSpPr>
        <p:spPr>
          <a:xfrm>
            <a:off x="9083892" y="3509523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4-frame conventional LIV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2305CBE-07EF-FC0E-EF27-0CC529C76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3109615" y="181654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8774A38-632B-8751-06F6-E3572D1BD5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9815" y="39399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35EEB52-CE5D-DDE4-2972-EECC57DCA90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0166" y="49305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6D13157-76C4-BA6C-FB39-1E766CB8EB38}"/>
              </a:ext>
            </a:extLst>
          </p:cNvPr>
          <p:cNvCxnSpPr>
            <a:cxnSpLocks/>
          </p:cNvCxnSpPr>
          <p:nvPr/>
        </p:nvCxnSpPr>
        <p:spPr bwMode="auto">
          <a:xfrm>
            <a:off x="8727104" y="2966987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81BD1EB-57CF-9FD6-5AF6-23E8E7FAA711}"/>
              </a:ext>
            </a:extLst>
          </p:cNvPr>
          <p:cNvCxnSpPr>
            <a:cxnSpLocks/>
          </p:cNvCxnSpPr>
          <p:nvPr/>
        </p:nvCxnSpPr>
        <p:spPr bwMode="auto">
          <a:xfrm>
            <a:off x="8839200" y="2982294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3647C2F-3D90-B1F3-13BA-09484F8236E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43781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74B56A9-5B4C-A6FC-593A-22FDA4D8FBF7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18245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C3086E5-1384-7ED8-11C1-DDE185D0D8B5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39433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C63FC61-2D88-0E9A-37A4-F4E2E050758F}"/>
              </a:ext>
            </a:extLst>
          </p:cNvPr>
          <p:cNvCxnSpPr>
            <a:cxnSpLocks/>
          </p:cNvCxnSpPr>
          <p:nvPr/>
        </p:nvCxnSpPr>
        <p:spPr bwMode="auto">
          <a:xfrm>
            <a:off x="8839200" y="4409637"/>
            <a:ext cx="0" cy="455516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3A13C3A-6581-BECD-829E-2834AB39B11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865153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33187A-83A5-793C-275D-8B1EB808F929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609794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A55C6B15-AE4D-76D6-5FFF-62006C72EB45}"/>
              </a:ext>
            </a:extLst>
          </p:cNvPr>
          <p:cNvSpPr txBox="1"/>
          <p:nvPr/>
        </p:nvSpPr>
        <p:spPr>
          <a:xfrm>
            <a:off x="2188464" y="1337139"/>
            <a:ext cx="6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E3AEF-5F19-F315-11B8-8E81D69E3EBD}"/>
              </a:ext>
            </a:extLst>
          </p:cNvPr>
          <p:cNvSpPr txBox="1"/>
          <p:nvPr/>
        </p:nvSpPr>
        <p:spPr>
          <a:xfrm>
            <a:off x="8297387" y="5673604"/>
            <a:ext cx="377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Yellow middle line</a:t>
            </a:r>
            <a:r>
              <a:rPr lang="en-US" dirty="0">
                <a:solidFill>
                  <a:schemeClr val="bg1"/>
                </a:solidFill>
              </a:rPr>
              <a:t>: ICC </a:t>
            </a:r>
          </a:p>
          <a:p>
            <a:r>
              <a:rPr lang="en-US" dirty="0">
                <a:solidFill>
                  <a:schemeClr val="tx2"/>
                </a:solidFill>
              </a:rPr>
              <a:t>Error bar</a:t>
            </a:r>
            <a:r>
              <a:rPr lang="en-US" dirty="0">
                <a:solidFill>
                  <a:schemeClr val="bg1"/>
                </a:solidFill>
              </a:rPr>
              <a:t>: 95% confidence interval of ICC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8A1FA2B-D21E-D123-6F96-64CEE4C59776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32570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475611" cy="434603"/>
          </a:xfrm>
        </p:spPr>
        <p:txBody>
          <a:bodyPr/>
          <a:lstStyle/>
          <a:p>
            <a:r>
              <a:rPr lang="en-US" altLang="zh-CN" dirty="0"/>
              <a:t>NN-based LIV from practical measurement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7D9EE-BD80-B129-3F0F-0050BF8DA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CBE84F-14B4-A924-35EC-105FD6DBF497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1BC0B-34DA-151A-4F2B-3730B379B5C0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12AF1E-1188-4ED4-ABFC-0B34F775AA35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0CF441A1-4B14-634D-66CA-28A643A0CD6F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A10A5334-D9CD-AA44-692A-7F74E32A0648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9DBE196B-5BD6-6268-7648-9C816E403D06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ADB76-0E4C-D0EF-0F36-486CEDE29D56}"/>
              </a:ext>
            </a:extLst>
          </p:cNvPr>
          <p:cNvSpPr txBox="1"/>
          <p:nvPr/>
        </p:nvSpPr>
        <p:spPr>
          <a:xfrm>
            <a:off x="224856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52.4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B5CCC-4D4C-2915-50E1-3BA0FB114EA5}"/>
              </a:ext>
            </a:extLst>
          </p:cNvPr>
          <p:cNvSpPr txBox="1"/>
          <p:nvPr/>
        </p:nvSpPr>
        <p:spPr>
          <a:xfrm>
            <a:off x="5102988" y="142512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77055-C1BC-C819-1D28-2DA4ADBA12DA}"/>
              </a:ext>
            </a:extLst>
          </p:cNvPr>
          <p:cNvSpPr txBox="1"/>
          <p:nvPr/>
        </p:nvSpPr>
        <p:spPr>
          <a:xfrm>
            <a:off x="800484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14356-2DBF-E349-1570-7F57ECCF1CA8}"/>
              </a:ext>
            </a:extLst>
          </p:cNvPr>
          <p:cNvSpPr txBox="1"/>
          <p:nvPr/>
        </p:nvSpPr>
        <p:spPr>
          <a:xfrm rot="16200000">
            <a:off x="-769003" y="3198167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Breast cancer spheroid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9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" grpId="0"/>
      <p:bldP spid="6" grpId="0"/>
      <p:bldP spid="7" grpId="0"/>
      <p:bldP spid="11" grpId="0"/>
      <p:bldP spid="12" grpId="0"/>
      <p:bldP spid="13" grpId="0"/>
      <p:bldP spid="8" grpId="0"/>
      <p:bldP spid="9" grpId="0"/>
      <p:bldP spid="1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768" y="2819400"/>
            <a:ext cx="11648502" cy="726991"/>
          </a:xfrm>
        </p:spPr>
        <p:txBody>
          <a:bodyPr/>
          <a:lstStyle/>
          <a:p>
            <a:r>
              <a:rPr lang="en-US" altLang="zh-CN" dirty="0"/>
              <a:t>DOCT: Amplitude spectral DOCT (AS-DOCT)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48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668206" cy="434603"/>
          </a:xfrm>
        </p:spPr>
        <p:txBody>
          <a:bodyPr/>
          <a:lstStyle/>
          <a:p>
            <a:r>
              <a:rPr lang="en-US" altLang="zh-CN" sz="2400" dirty="0"/>
              <a:t>AS-DOCT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A134ED6-D4DE-12AC-3745-804C420BBE40}"/>
              </a:ext>
            </a:extLst>
          </p:cNvPr>
          <p:cNvSpPr txBox="1"/>
          <p:nvPr/>
        </p:nvSpPr>
        <p:spPr>
          <a:xfrm>
            <a:off x="421930" y="1750120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512 frames of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OCT images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CA068D7-D50C-52B7-CCE9-92DDA8ABB783}"/>
              </a:ext>
            </a:extLst>
          </p:cNvPr>
          <p:cNvSpPr/>
          <p:nvPr/>
        </p:nvSpPr>
        <p:spPr bwMode="auto">
          <a:xfrm>
            <a:off x="2819400" y="1981200"/>
            <a:ext cx="1371600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E33FDE-FC8D-650A-6290-DF01633D96D2}"/>
              </a:ext>
            </a:extLst>
          </p:cNvPr>
          <p:cNvSpPr txBox="1"/>
          <p:nvPr/>
        </p:nvSpPr>
        <p:spPr>
          <a:xfrm>
            <a:off x="2438400" y="102746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Fourier transform along the temporal axis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3B29A-2E21-1347-386A-0CB43ED4DCE1}"/>
              </a:ext>
            </a:extLst>
          </p:cNvPr>
          <p:cNvSpPr txBox="1"/>
          <p:nvPr/>
        </p:nvSpPr>
        <p:spPr>
          <a:xfrm>
            <a:off x="5298732" y="19397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spectrum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BC623A2-5264-3DB8-1E05-C72B3B868E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53862" y="2421892"/>
            <a:ext cx="1483070" cy="852228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9AFFCF4-8DB7-682F-E453-33C5DD912242}"/>
              </a:ext>
            </a:extLst>
          </p:cNvPr>
          <p:cNvCxnSpPr>
            <a:cxnSpLocks/>
          </p:cNvCxnSpPr>
          <p:nvPr/>
        </p:nvCxnSpPr>
        <p:spPr bwMode="auto">
          <a:xfrm>
            <a:off x="6403632" y="2453290"/>
            <a:ext cx="0" cy="860170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6840159-CEBA-BCB4-5091-D3A3986EDEFF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6746532" y="2421892"/>
            <a:ext cx="1217796" cy="881861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30C7BA-3878-F799-D4EE-4069AB127C15}"/>
              </a:ext>
            </a:extLst>
          </p:cNvPr>
          <p:cNvSpPr txBox="1"/>
          <p:nvPr/>
        </p:nvSpPr>
        <p:spPr>
          <a:xfrm>
            <a:off x="3815663" y="3313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– 0.6 Hz]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2A1D12-5AB9-A3F6-D9EB-080570C71A5E}"/>
              </a:ext>
            </a:extLst>
          </p:cNvPr>
          <p:cNvSpPr txBox="1"/>
          <p:nvPr/>
        </p:nvSpPr>
        <p:spPr>
          <a:xfrm>
            <a:off x="5568262" y="33013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[0.6 – 5 Hz]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4BF588-1F2E-447E-D383-E5EA505E3845}"/>
              </a:ext>
            </a:extLst>
          </p:cNvPr>
          <p:cNvSpPr txBox="1"/>
          <p:nvPr/>
        </p:nvSpPr>
        <p:spPr>
          <a:xfrm>
            <a:off x="7316628" y="330375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[5 – 25 Hz]</a:t>
            </a:r>
            <a:endParaRPr lang="zh-CN" altLang="en-US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53460B0B-1B72-869E-8930-54AA929284F0}"/>
              </a:ext>
            </a:extLst>
          </p:cNvPr>
          <p:cNvSpPr/>
          <p:nvPr/>
        </p:nvSpPr>
        <p:spPr bwMode="auto">
          <a:xfrm>
            <a:off x="7778064" y="2033018"/>
            <a:ext cx="1330666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0AF717-8AB0-29B1-3DC5-03EB945D4F11}"/>
              </a:ext>
            </a:extLst>
          </p:cNvPr>
          <p:cNvSpPr txBox="1"/>
          <p:nvPr/>
        </p:nvSpPr>
        <p:spPr>
          <a:xfrm>
            <a:off x="7560480" y="1425627"/>
            <a:ext cx="210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Integration of each channel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B055CD-2D48-CB5C-F540-6A1AE1B432E1}"/>
              </a:ext>
            </a:extLst>
          </p:cNvPr>
          <p:cNvSpPr txBox="1"/>
          <p:nvPr/>
        </p:nvSpPr>
        <p:spPr>
          <a:xfrm>
            <a:off x="9522185" y="3874848"/>
            <a:ext cx="226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spectral DOCT image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B4A4FB-5532-5E66-8B48-C1D1A29492F6}"/>
              </a:ext>
            </a:extLst>
          </p:cNvPr>
          <p:cNvSpPr txBox="1"/>
          <p:nvPr/>
        </p:nvSpPr>
        <p:spPr>
          <a:xfrm>
            <a:off x="691462" y="5734397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requirement of </a:t>
            </a:r>
            <a:r>
              <a:rPr lang="en-US" altLang="zh-CN" dirty="0">
                <a:solidFill>
                  <a:schemeClr val="tx2"/>
                </a:solidFill>
              </a:rPr>
              <a:t>hundreds of frames per location </a:t>
            </a:r>
            <a:r>
              <a:rPr lang="en-US" altLang="zh-CN" dirty="0"/>
              <a:t>makes it 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	unrealistic for the volumetric acquisition (around 1 hour per volume)</a:t>
            </a:r>
            <a:r>
              <a:rPr lang="en-US" altLang="zh-CN" dirty="0"/>
              <a:t>.  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A31AFB3-B0CE-8F81-D25C-7FA295F002F6}"/>
              </a:ext>
            </a:extLst>
          </p:cNvPr>
          <p:cNvSpPr txBox="1"/>
          <p:nvPr/>
        </p:nvSpPr>
        <p:spPr>
          <a:xfrm>
            <a:off x="9522184" y="1969132"/>
            <a:ext cx="26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Three-channel images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420561-38DE-EA4F-53B5-6E89D282BEB2}"/>
              </a:ext>
            </a:extLst>
          </p:cNvPr>
          <p:cNvCxnSpPr>
            <a:stCxn id="39" idx="0"/>
          </p:cNvCxnSpPr>
          <p:nvPr/>
        </p:nvCxnSpPr>
        <p:spPr bwMode="auto">
          <a:xfrm flipV="1">
            <a:off x="10655304" y="2590800"/>
            <a:ext cx="88896" cy="128404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8ECD4AC-B419-4078-FE2A-EBE5B1A91189}"/>
              </a:ext>
            </a:extLst>
          </p:cNvPr>
          <p:cNvSpPr txBox="1"/>
          <p:nvPr/>
        </p:nvSpPr>
        <p:spPr>
          <a:xfrm>
            <a:off x="3505200" y="365548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frequency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AE1BB7-D273-3742-4106-50DBFB33116E}"/>
              </a:ext>
            </a:extLst>
          </p:cNvPr>
          <p:cNvSpPr txBox="1"/>
          <p:nvPr/>
        </p:nvSpPr>
        <p:spPr>
          <a:xfrm>
            <a:off x="5715000" y="36901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Moderate frequency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9E2C912-7451-0DCA-547E-9569CE273998}"/>
              </a:ext>
            </a:extLst>
          </p:cNvPr>
          <p:cNvSpPr txBox="1"/>
          <p:nvPr/>
        </p:nvSpPr>
        <p:spPr>
          <a:xfrm>
            <a:off x="7174124" y="359843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frequency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543200-2298-3C65-9482-784A3F140628}"/>
              </a:ext>
            </a:extLst>
          </p:cNvPr>
          <p:cNvSpPr txBox="1"/>
          <p:nvPr/>
        </p:nvSpPr>
        <p:spPr>
          <a:xfrm>
            <a:off x="691462" y="5098559"/>
            <a:ext cx="708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AS-DOCT senses to the </a:t>
            </a:r>
            <a:r>
              <a:rPr lang="en-US" altLang="zh-CN" dirty="0">
                <a:solidFill>
                  <a:schemeClr val="tx2"/>
                </a:solidFill>
              </a:rPr>
              <a:t>frequency</a:t>
            </a:r>
            <a:r>
              <a:rPr lang="en-US" altLang="zh-CN" dirty="0"/>
              <a:t> of the intracellular motility.</a:t>
            </a:r>
          </a:p>
        </p:txBody>
      </p:sp>
    </p:spTree>
    <p:extLst>
      <p:ext uri="{BB962C8B-B14F-4D97-AF65-F5344CB8AC3E}">
        <p14:creationId xmlns:p14="http://schemas.microsoft.com/office/powerpoint/2010/main" val="40798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  <p:bldP spid="18" grpId="0"/>
      <p:bldP spid="31" grpId="0"/>
      <p:bldP spid="33" grpId="0"/>
      <p:bldP spid="34" grpId="0"/>
      <p:bldP spid="37" grpId="0" animBg="1"/>
      <p:bldP spid="38" grpId="0"/>
      <p:bldP spid="39" grpId="0"/>
      <p:bldP spid="40" grpId="0"/>
      <p:bldP spid="41" grpId="0"/>
      <p:bldP spid="45" grpId="0"/>
      <p:bldP spid="46" grpId="0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199894" cy="434603"/>
          </a:xfrm>
        </p:spPr>
        <p:txBody>
          <a:bodyPr/>
          <a:lstStyle/>
          <a:p>
            <a:r>
              <a:rPr lang="en-US" altLang="zh-CN" sz="2400" dirty="0"/>
              <a:t>NN architecture for AS-DOCT generation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7CD36D2D-03F1-836F-22C0-67F4556AAAEE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FF980-A67D-4A44-64B1-8DF1DB6C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800" y="586159"/>
            <a:ext cx="10827537" cy="623945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23ADA01-8B49-1483-B56B-3FD78D1F8777}"/>
              </a:ext>
            </a:extLst>
          </p:cNvPr>
          <p:cNvCxnSpPr/>
          <p:nvPr/>
        </p:nvCxnSpPr>
        <p:spPr bwMode="auto">
          <a:xfrm flipV="1">
            <a:off x="9753600" y="2743200"/>
            <a:ext cx="381000" cy="762000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33076A-63C4-8C60-EEDB-04EF5464EDA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39400" y="2743200"/>
            <a:ext cx="575068" cy="1191942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DCFAAD-78DC-36A9-59E0-F4C3DDA9DCAD}"/>
              </a:ext>
            </a:extLst>
          </p:cNvPr>
          <p:cNvSpPr txBox="1"/>
          <p:nvPr/>
        </p:nvSpPr>
        <p:spPr>
          <a:xfrm>
            <a:off x="9406467" y="206448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Extract the temporal feature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3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5023" cy="434603"/>
          </a:xfrm>
        </p:spPr>
        <p:txBody>
          <a:bodyPr/>
          <a:lstStyle/>
          <a:p>
            <a:r>
              <a:rPr lang="en-US" dirty="0"/>
              <a:t>Optical coherence tomography (OCT)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2C1D76-F06A-AD7F-50BB-A9E8FAD4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5344633" cy="49960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8BDD5C-837D-B1B1-B4A8-709A20C310B1}"/>
              </a:ext>
            </a:extLst>
          </p:cNvPr>
          <p:cNvCxnSpPr>
            <a:cxnSpLocks/>
          </p:cNvCxnSpPr>
          <p:nvPr/>
        </p:nvCxnSpPr>
        <p:spPr bwMode="auto">
          <a:xfrm>
            <a:off x="9372600" y="4343400"/>
            <a:ext cx="19050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3B11A5C-1B6D-6661-ACB8-023254778C6E}"/>
              </a:ext>
            </a:extLst>
          </p:cNvPr>
          <p:cNvSpPr txBox="1"/>
          <p:nvPr/>
        </p:nvSpPr>
        <p:spPr>
          <a:xfrm>
            <a:off x="197944" y="2057400"/>
            <a:ext cx="5735023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/>
              <a:t>OCT is low-coherence interferometry with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Label-free</a:t>
            </a:r>
          </a:p>
          <a:p>
            <a:r>
              <a:rPr lang="en-US" altLang="zh-CN" sz="2400" dirty="0"/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 penetration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High-resolution</a:t>
            </a:r>
          </a:p>
          <a:p>
            <a:r>
              <a:rPr lang="en-US" altLang="zh-CN" dirty="0"/>
              <a:t>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0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174 cancer spheroids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19 cancer spheroids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55254"/>
            <a:ext cx="12059804" cy="48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9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62001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breast cancer spheroid</a:t>
            </a: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5E58355D-B5E0-7231-6EFC-6DA31DEAA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D5211BF8-C820-4407-7C74-3B7E32BE412B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540624E8-C633-0F11-9763-A0F700B5B82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C9BE383E-E505-9EE7-F9A8-34BC50D8A7BD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151EFC-47E4-AF1B-A740-2A1862752172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1AEF34-D53A-BF24-4480-4A73B34B49FC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97B90B-0399-A7E9-9570-84C67E5F6B1F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7C1D7D-E915-C13A-1911-BDE78FA5EB98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656203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colon cancer spheroid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DA04AC-963E-34CC-6EE7-56B1D74FF45B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F593E8-D7E9-9F22-C34D-A55D4480EB7E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D35CE4-5DC0-8785-0FFF-2FDEB4323FC3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8B29E0-BDA8-6361-6135-75A8C30FF98E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DF08D4D-C8A5-121A-BC12-A881FFB62E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CC40514C-8790-1EA6-D2E1-85AF5D84E1E5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F117EC8-BA46-B5CB-0574-F8C59A7754D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D076F85-0FA0-B9F5-52FB-347737D01C6C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</p:spTree>
    <p:extLst>
      <p:ext uri="{BB962C8B-B14F-4D97-AF65-F5344CB8AC3E}">
        <p14:creationId xmlns:p14="http://schemas.microsoft.com/office/powerpoint/2010/main" val="261666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543485" cy="434603"/>
          </a:xfrm>
        </p:spPr>
        <p:txBody>
          <a:bodyPr/>
          <a:lstStyle/>
          <a:p>
            <a:r>
              <a:rPr lang="en-US" altLang="zh-CN" sz="2400" dirty="0"/>
              <a:t>NN-AS-DOCT (practical measurement) :</a:t>
            </a:r>
            <a:r>
              <a:rPr lang="en-US" altLang="zh-CN" sz="2400" i="1" dirty="0"/>
              <a:t> In vivo </a:t>
            </a:r>
            <a:r>
              <a:rPr lang="en-US" altLang="zh-CN" sz="2400" dirty="0"/>
              <a:t>zebrafish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675725" y="894021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i="1" dirty="0"/>
              <a:t>      En face            </a:t>
            </a:r>
            <a:r>
              <a:rPr lang="en-US" altLang="zh-CN" sz="2800" dirty="0"/>
              <a:t>Cross-section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41CA0-5608-DC09-3BEC-6A9EA848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5C98E-20E7-D23F-1819-5DA262DC1F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0C8C89-2A36-AAB1-2F09-1A530BBA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4883C-498C-CD0B-7199-DC928A89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6BF820-8015-CFFD-5EDE-28FC5A1BB5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26EC52-EACB-7D09-A85F-72DBB36A20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73CB03-BF30-3AD3-9A8E-8C1488866C64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C2AABD-4796-21DC-39BD-CEF56416E768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4DA3692-82E1-0621-7453-C3808ED26672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BEA2653C-1571-5F92-DB3C-6A7C0CCAA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5" t="23090" r="32236" b="25635"/>
          <a:stretch/>
        </p:blipFill>
        <p:spPr>
          <a:xfrm>
            <a:off x="838200" y="6061909"/>
            <a:ext cx="636283" cy="454488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AE1D30EC-3C3C-EF61-0108-530EBFDBE706}"/>
              </a:ext>
            </a:extLst>
          </p:cNvPr>
          <p:cNvSpPr txBox="1"/>
          <p:nvPr/>
        </p:nvSpPr>
        <p:spPr>
          <a:xfrm>
            <a:off x="1067104" y="5830146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C51F8538-39C8-5F87-590D-DE8468651FC4}"/>
              </a:ext>
            </a:extLst>
          </p:cNvPr>
          <p:cNvSpPr txBox="1"/>
          <p:nvPr/>
        </p:nvSpPr>
        <p:spPr>
          <a:xfrm>
            <a:off x="1252308" y="6516169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0BD04662-97E4-DAAE-72EF-E8CB18F576A6}"/>
              </a:ext>
            </a:extLst>
          </p:cNvPr>
          <p:cNvSpPr txBox="1"/>
          <p:nvPr/>
        </p:nvSpPr>
        <p:spPr>
          <a:xfrm>
            <a:off x="-14684" y="6516169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CABB77-11F9-B7C8-7947-6F2C81F61E84}"/>
              </a:ext>
            </a:extLst>
          </p:cNvPr>
          <p:cNvSpPr txBox="1"/>
          <p:nvPr/>
        </p:nvSpPr>
        <p:spPr>
          <a:xfrm>
            <a:off x="2164800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5AAB24-9A69-3BB0-921D-98D8D309BEF0}"/>
              </a:ext>
            </a:extLst>
          </p:cNvPr>
          <p:cNvSpPr txBox="1"/>
          <p:nvPr/>
        </p:nvSpPr>
        <p:spPr>
          <a:xfrm>
            <a:off x="5030689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4D0EBD-05C8-C3A6-46EB-3C95040057AD}"/>
              </a:ext>
            </a:extLst>
          </p:cNvPr>
          <p:cNvSpPr txBox="1"/>
          <p:nvPr/>
        </p:nvSpPr>
        <p:spPr>
          <a:xfrm>
            <a:off x="8001000" y="755520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3</a:t>
            </a:r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15A6E8C-DA40-C02E-6ADD-BC790F6859CC}"/>
              </a:ext>
            </a:extLst>
          </p:cNvPr>
          <p:cNvCxnSpPr>
            <a:cxnSpLocks/>
          </p:cNvCxnSpPr>
          <p:nvPr/>
        </p:nvCxnSpPr>
        <p:spPr bwMode="auto">
          <a:xfrm>
            <a:off x="3628314" y="1506934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97925C-1EF9-4026-DA02-53D58620B4E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927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F83E7BA-203C-B089-1234-462820DAE421}"/>
              </a:ext>
            </a:extLst>
          </p:cNvPr>
          <p:cNvCxnSpPr>
            <a:cxnSpLocks/>
          </p:cNvCxnSpPr>
          <p:nvPr/>
        </p:nvCxnSpPr>
        <p:spPr bwMode="auto">
          <a:xfrm>
            <a:off x="4038600" y="1397512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B475489-E2CC-1157-B868-E17254186D2F}"/>
              </a:ext>
            </a:extLst>
          </p:cNvPr>
          <p:cNvCxnSpPr>
            <a:cxnSpLocks/>
          </p:cNvCxnSpPr>
          <p:nvPr/>
        </p:nvCxnSpPr>
        <p:spPr bwMode="auto">
          <a:xfrm>
            <a:off x="4461859" y="1312070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3CC41F9-BD80-F7EF-F48F-8EE753B3250B}"/>
              </a:ext>
            </a:extLst>
          </p:cNvPr>
          <p:cNvCxnSpPr>
            <a:cxnSpLocks/>
          </p:cNvCxnSpPr>
          <p:nvPr/>
        </p:nvCxnSpPr>
        <p:spPr bwMode="auto">
          <a:xfrm>
            <a:off x="3250540" y="1615659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907238F-98A1-FD34-F53D-59A6D8A30B09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778448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0DA2611-7182-6CA1-CDA7-06F3023CA961}"/>
              </a:ext>
            </a:extLst>
          </p:cNvPr>
          <p:cNvCxnSpPr>
            <a:cxnSpLocks/>
          </p:cNvCxnSpPr>
          <p:nvPr/>
        </p:nvCxnSpPr>
        <p:spPr bwMode="auto">
          <a:xfrm>
            <a:off x="2422678" y="1962857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AD32695-44A7-5F08-BDBF-521FE565BF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97617" y="167002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204BF23-1468-94BB-D8C7-3EBCDBBDF4D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85362" y="156129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C69F368-90F6-6A65-48C4-BD4EBD9764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17886" y="14478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20BE5BE-3334-9F60-5C80-394A5FDA8C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88566" y="136643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8DB45FC-D55D-3E57-FB76-DB49374F2B0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1431" y="123196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94AE842-9EF4-BCED-482D-41369DFC1A6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1898" y="114777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0A2BA0D-BAC6-1D2E-3F6B-197FC4AEC1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01000" y="210310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948812C-4283-CA91-730A-E52D42E96D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305800" y="1934635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6723EFC-56CF-F154-C4E1-177D4433584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821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945AA9E-83A3-83E5-BB52-8699CA7AC2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00853" y="166972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0247963-BB06-F48E-38CD-725E78D0F9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753600" y="152090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69FF423-7AFD-218E-10C7-CEA84A75D4F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10800" y="14224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EC64810-3D0E-5375-C111-64E89C5826E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635450" y="1343149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845FF31-F65F-1954-3678-93E885CEC89D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16478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D1ADB2B-C507-4915-1F8F-B71735C22060}"/>
              </a:ext>
            </a:extLst>
          </p:cNvPr>
          <p:cNvCxnSpPr>
            <a:cxnSpLocks/>
          </p:cNvCxnSpPr>
          <p:nvPr/>
        </p:nvCxnSpPr>
        <p:spPr bwMode="auto">
          <a:xfrm>
            <a:off x="3660962" y="23622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F665210-380B-3D75-C9A2-F586166E0BE4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342C3E2-2DD0-5503-3455-7D6AFD1D92BA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809663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DC80201-0AF5-6F11-5D6F-8865ACDDD866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665066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CE20658-2E1E-0DF6-B073-D1D48F7C457C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95434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EF5C15E-FAB6-BDF7-8D59-09CCCE31598B}"/>
              </a:ext>
            </a:extLst>
          </p:cNvPr>
          <p:cNvCxnSpPr>
            <a:cxnSpLocks/>
          </p:cNvCxnSpPr>
          <p:nvPr/>
        </p:nvCxnSpPr>
        <p:spPr bwMode="auto">
          <a:xfrm>
            <a:off x="6862773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F25D3C2-3963-E58A-913B-81F158EC53C7}"/>
              </a:ext>
            </a:extLst>
          </p:cNvPr>
          <p:cNvCxnSpPr>
            <a:cxnSpLocks/>
          </p:cNvCxnSpPr>
          <p:nvPr/>
        </p:nvCxnSpPr>
        <p:spPr bwMode="auto">
          <a:xfrm>
            <a:off x="7620000" y="1447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18E0EB9-2EFA-FCF6-FB4B-BED90D06065B}"/>
              </a:ext>
            </a:extLst>
          </p:cNvPr>
          <p:cNvCxnSpPr>
            <a:cxnSpLocks/>
          </p:cNvCxnSpPr>
          <p:nvPr/>
        </p:nvCxnSpPr>
        <p:spPr bwMode="auto">
          <a:xfrm>
            <a:off x="7621951" y="171698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574D834-184F-F4FD-84A9-BAD30BCDEBBC}"/>
              </a:ext>
            </a:extLst>
          </p:cNvPr>
          <p:cNvCxnSpPr>
            <a:cxnSpLocks/>
          </p:cNvCxnSpPr>
          <p:nvPr/>
        </p:nvCxnSpPr>
        <p:spPr bwMode="auto">
          <a:xfrm>
            <a:off x="7634448" y="197343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5FDDEF3-B2FF-2A8A-059D-0BBF9F4D26C5}"/>
              </a:ext>
            </a:extLst>
          </p:cNvPr>
          <p:cNvCxnSpPr>
            <a:cxnSpLocks/>
          </p:cNvCxnSpPr>
          <p:nvPr/>
        </p:nvCxnSpPr>
        <p:spPr bwMode="auto">
          <a:xfrm>
            <a:off x="7620000" y="2209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C4E9C82-02C4-13F7-232D-EB93047FB503}"/>
              </a:ext>
            </a:extLst>
          </p:cNvPr>
          <p:cNvCxnSpPr>
            <a:cxnSpLocks/>
          </p:cNvCxnSpPr>
          <p:nvPr/>
        </p:nvCxnSpPr>
        <p:spPr bwMode="auto">
          <a:xfrm>
            <a:off x="9675003" y="204336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E67EF37-30A9-4C74-C931-8DB662929CC1}"/>
              </a:ext>
            </a:extLst>
          </p:cNvPr>
          <p:cNvCxnSpPr>
            <a:cxnSpLocks/>
          </p:cNvCxnSpPr>
          <p:nvPr/>
        </p:nvCxnSpPr>
        <p:spPr bwMode="auto">
          <a:xfrm>
            <a:off x="9698026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499BDC6-848A-0917-24AE-52A15B77EFCE}"/>
              </a:ext>
            </a:extLst>
          </p:cNvPr>
          <p:cNvCxnSpPr>
            <a:cxnSpLocks/>
          </p:cNvCxnSpPr>
          <p:nvPr/>
        </p:nvCxnSpPr>
        <p:spPr bwMode="auto">
          <a:xfrm>
            <a:off x="9707553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0B2B0C66-54DD-90D8-ECC1-1DAC19A27B11}"/>
              </a:ext>
            </a:extLst>
          </p:cNvPr>
          <p:cNvCxnSpPr>
            <a:cxnSpLocks/>
          </p:cNvCxnSpPr>
          <p:nvPr/>
        </p:nvCxnSpPr>
        <p:spPr bwMode="auto">
          <a:xfrm>
            <a:off x="9694312" y="28956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D8CCBD6-AFC8-4713-E33A-6C4985F82769}"/>
              </a:ext>
            </a:extLst>
          </p:cNvPr>
          <p:cNvCxnSpPr>
            <a:cxnSpLocks/>
          </p:cNvCxnSpPr>
          <p:nvPr/>
        </p:nvCxnSpPr>
        <p:spPr bwMode="auto">
          <a:xfrm>
            <a:off x="7977976" y="230300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D35A27A-783B-740E-DDB1-54023CAEBCE3}"/>
              </a:ext>
            </a:extLst>
          </p:cNvPr>
          <p:cNvCxnSpPr>
            <a:cxnSpLocks/>
          </p:cNvCxnSpPr>
          <p:nvPr/>
        </p:nvCxnSpPr>
        <p:spPr bwMode="auto">
          <a:xfrm>
            <a:off x="7977975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724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3" grpId="0"/>
      <p:bldP spid="35" grpId="0"/>
      <p:bldP spid="36" grpId="0"/>
      <p:bldP spid="37" grpId="0"/>
      <p:bldP spid="38" grpId="0"/>
      <p:bldP spid="40" grpId="0"/>
      <p:bldP spid="4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>
            <a:extLst>
              <a:ext uri="{FF2B5EF4-FFF2-40B4-BE49-F238E27FC236}">
                <a16:creationId xmlns:a16="http://schemas.microsoft.com/office/drawing/2014/main" id="{76C8D228-D3F1-D4C9-35B8-73BD1857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pic>
        <p:nvPicPr>
          <p:cNvPr id="4" name="图片 80">
            <a:extLst>
              <a:ext uri="{FF2B5EF4-FFF2-40B4-BE49-F238E27FC236}">
                <a16:creationId xmlns:a16="http://schemas.microsoft.com/office/drawing/2014/main" id="{73DDE1AF-DAE1-4913-1311-2E3B1A44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E25AD-E21A-4D74-971D-68CEFCAEF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7022" y="2819400"/>
            <a:ext cx="3058009" cy="72699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757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E8299689-DD1E-F54C-245E-C54DCDC5D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939113" cy="434603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13" name="图片 80">
            <a:extLst>
              <a:ext uri="{FF2B5EF4-FFF2-40B4-BE49-F238E27FC236}">
                <a16:creationId xmlns:a16="http://schemas.microsoft.com/office/drawing/2014/main" id="{220014F4-7C1D-4AB6-F9D4-6FBB503B2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0B374E-B02D-C8D4-55C9-9DD1BB66EAAC}"/>
              </a:ext>
            </a:extLst>
          </p:cNvPr>
          <p:cNvSpPr txBox="1"/>
          <p:nvPr/>
        </p:nvSpPr>
        <p:spPr>
          <a:xfrm>
            <a:off x="1333500" y="1524000"/>
            <a:ext cx="952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We demonstrated using neural networks to generate two type of DOCT images from fewer OCT frames.</a:t>
            </a:r>
          </a:p>
          <a:p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DOCT and conventional DOCT images show high resemblance.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algorithm shows the potential for realizing the </a:t>
            </a:r>
            <a:r>
              <a:rPr lang="en-US" altLang="zh-CN" sz="2400" dirty="0">
                <a:solidFill>
                  <a:schemeClr val="tx2"/>
                </a:solidFill>
                <a:cs typeface="Arial" panose="020B0604020202020204" pitchFamily="34" charset="0"/>
              </a:rPr>
              <a:t>high-speed DOCT imaging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zh-C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6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879020" cy="434603"/>
          </a:xfrm>
        </p:spPr>
        <p:txBody>
          <a:bodyPr/>
          <a:lstStyle/>
          <a:p>
            <a:r>
              <a:rPr lang="en-US" dirty="0"/>
              <a:t>OCT and dynamic OCT (DOCT)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756EF-CD91-F094-97D0-B9786B6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2"/>
          <a:stretch/>
        </p:blipFill>
        <p:spPr>
          <a:xfrm>
            <a:off x="1840570" y="1317486"/>
            <a:ext cx="2111829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0FB20-B4F5-3672-9FED-FC3AF0B6A00D}"/>
              </a:ext>
            </a:extLst>
          </p:cNvPr>
          <p:cNvSpPr txBox="1"/>
          <p:nvPr/>
        </p:nvSpPr>
        <p:spPr>
          <a:xfrm>
            <a:off x="2131847" y="877861"/>
            <a:ext cx="152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liver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3FC44-4F93-D1B8-AFFC-B728E3D51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70" y="3527286"/>
            <a:ext cx="2113200" cy="211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F86D4-6F38-6458-36D0-434472B1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70" y="1298247"/>
            <a:ext cx="2107197" cy="211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3A4AF-D684-79B0-5480-F04FB9EA0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970" y="3527286"/>
            <a:ext cx="2113200" cy="211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6BE58-B5A1-D0BB-999C-FF032FE07B3D}"/>
              </a:ext>
            </a:extLst>
          </p:cNvPr>
          <p:cNvSpPr txBox="1"/>
          <p:nvPr/>
        </p:nvSpPr>
        <p:spPr>
          <a:xfrm>
            <a:off x="4202769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Organoids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09364-41C1-710D-9526-B195EC5AF2D1}"/>
              </a:ext>
            </a:extLst>
          </p:cNvPr>
          <p:cNvSpPr txBox="1"/>
          <p:nvPr/>
        </p:nvSpPr>
        <p:spPr>
          <a:xfrm>
            <a:off x="304800" y="2049452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Standard OCT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91476-4951-329C-BE92-E9281D46890C}"/>
              </a:ext>
            </a:extLst>
          </p:cNvPr>
          <p:cNvSpPr txBox="1"/>
          <p:nvPr/>
        </p:nvSpPr>
        <p:spPr>
          <a:xfrm>
            <a:off x="304800" y="435305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DOCT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4DCCBB-05F9-7669-71B7-6F0DFBA77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38" y="1298247"/>
            <a:ext cx="2103973" cy="211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E463D-8B96-6CEA-973F-5CADE106BB3B}"/>
              </a:ext>
            </a:extLst>
          </p:cNvPr>
          <p:cNvSpPr txBox="1"/>
          <p:nvPr/>
        </p:nvSpPr>
        <p:spPr>
          <a:xfrm>
            <a:off x="6636538" y="877861"/>
            <a:ext cx="217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Tumor spheroids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62E9FA-CDB1-EA7C-45A7-F1BA95AB1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738" y="3527286"/>
            <a:ext cx="2150602" cy="211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59551A-F7A9-D188-A62B-BFB771636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082" y="1298247"/>
            <a:ext cx="2262807" cy="211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DEB6B-901E-38B0-51CE-230D969A620B}"/>
              </a:ext>
            </a:extLst>
          </p:cNvPr>
          <p:cNvSpPr txBox="1"/>
          <p:nvPr/>
        </p:nvSpPr>
        <p:spPr>
          <a:xfrm>
            <a:off x="9070292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tongue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1094B-7C06-0771-E964-BEF8BA777C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082" y="3527285"/>
            <a:ext cx="2286718" cy="2113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91A27E-0384-FEAC-B781-32DAE7A3FEB4}"/>
              </a:ext>
            </a:extLst>
          </p:cNvPr>
          <p:cNvSpPr txBox="1"/>
          <p:nvPr/>
        </p:nvSpPr>
        <p:spPr>
          <a:xfrm>
            <a:off x="9067079" y="5659538"/>
            <a:ext cx="2286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Optics Letters </a:t>
            </a:r>
            <a:r>
              <a:rPr lang="en-US" sz="1600" b="0" i="0" u="none" strike="noStrike" baseline="0" dirty="0">
                <a:latin typeface="CMBX10"/>
              </a:rPr>
              <a:t>45</a:t>
            </a:r>
            <a:r>
              <a:rPr lang="en-US" sz="1600" b="0" i="0" u="none" strike="noStrike" baseline="0" dirty="0">
                <a:latin typeface="CMR10"/>
              </a:rPr>
              <a:t>, 4766–4769 (2020)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5C1BB-B5C6-D221-450B-2C650E9002F3}"/>
              </a:ext>
            </a:extLst>
          </p:cNvPr>
          <p:cNvSpPr txBox="1"/>
          <p:nvPr/>
        </p:nvSpPr>
        <p:spPr>
          <a:xfrm>
            <a:off x="1839198" y="5671254"/>
            <a:ext cx="211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13</a:t>
            </a:r>
            <a:r>
              <a:rPr lang="en-US" sz="1600" b="0" i="0" u="none" strike="noStrike" baseline="0" dirty="0">
                <a:latin typeface="CMR10"/>
              </a:rPr>
              <a:t>, 4071–4086 (2022)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B5473-98AE-920D-350C-E4747EADE182}"/>
              </a:ext>
            </a:extLst>
          </p:cNvPr>
          <p:cNvSpPr txBox="1"/>
          <p:nvPr/>
        </p:nvSpPr>
        <p:spPr>
          <a:xfrm>
            <a:off x="4202769" y="5717420"/>
            <a:ext cx="2183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14</a:t>
            </a:r>
            <a:r>
              <a:rPr lang="en-US" sz="1600" b="0" i="0" u="none" strike="noStrike" baseline="0" dirty="0">
                <a:latin typeface="CMR10"/>
              </a:rPr>
              <a:t>, 2333–2351 (2023)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6F148C-0034-E669-F62E-3AAEB28EAEF2}"/>
              </a:ext>
            </a:extLst>
          </p:cNvPr>
          <p:cNvSpPr txBox="1"/>
          <p:nvPr/>
        </p:nvSpPr>
        <p:spPr>
          <a:xfrm>
            <a:off x="6712738" y="5717420"/>
            <a:ext cx="2150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11</a:t>
            </a:r>
            <a:r>
              <a:rPr lang="en-US" sz="1600" b="0" i="0" u="none" strike="noStrike" baseline="0" dirty="0">
                <a:latin typeface="CMR10"/>
              </a:rPr>
              <a:t>, 6231–6248 (2020)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6987D6-0145-067F-F01E-B5E69D6F23F3}"/>
              </a:ext>
            </a:extLst>
          </p:cNvPr>
          <p:cNvSpPr txBox="1"/>
          <p:nvPr/>
        </p:nvSpPr>
        <p:spPr>
          <a:xfrm>
            <a:off x="4332107" y="1880176"/>
            <a:ext cx="460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Morphological 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2B4782-51C1-B0F4-444D-2CC42832369D}"/>
              </a:ext>
            </a:extLst>
          </p:cNvPr>
          <p:cNvSpPr txBox="1"/>
          <p:nvPr/>
        </p:nvSpPr>
        <p:spPr>
          <a:xfrm>
            <a:off x="4481199" y="4130366"/>
            <a:ext cx="4463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Intracellular motility, (i.e., tissue dynamics)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2F36C80-73A9-44ED-5BDF-B16023B1DC2A}"/>
              </a:ext>
            </a:extLst>
          </p:cNvPr>
          <p:cNvSpPr/>
          <p:nvPr/>
        </p:nvSpPr>
        <p:spPr bwMode="auto">
          <a:xfrm rot="5400000">
            <a:off x="283028" y="3377109"/>
            <a:ext cx="1027228" cy="479285"/>
          </a:xfrm>
          <a:prstGeom prst="rightArrow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9" grpId="0"/>
      <p:bldP spid="40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503370" cy="434603"/>
          </a:xfrm>
        </p:spPr>
        <p:txBody>
          <a:bodyPr/>
          <a:lstStyle/>
          <a:p>
            <a:r>
              <a:rPr lang="en-US" sz="2400" dirty="0"/>
              <a:t>OCT and DOCT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D13E9C-E8A9-1A75-84BC-3A411DB6FB64}"/>
              </a:ext>
            </a:extLst>
          </p:cNvPr>
          <p:cNvSpPr txBox="1"/>
          <p:nvPr/>
        </p:nvSpPr>
        <p:spPr>
          <a:xfrm>
            <a:off x="644017" y="1481631"/>
            <a:ext cx="1756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Standard OCT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A85AAE-FC46-E017-3A2A-0579E506ACE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9676" y="1953902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7B896C2-3259-E5C1-1C96-9DA9F85FDF09}"/>
              </a:ext>
            </a:extLst>
          </p:cNvPr>
          <p:cNvSpPr txBox="1"/>
          <p:nvPr/>
        </p:nvSpPr>
        <p:spPr>
          <a:xfrm>
            <a:off x="2477951" y="869534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Repeated scanning </a:t>
            </a:r>
            <a:r>
              <a:rPr lang="en-US" altLang="zh-CN" dirty="0">
                <a:solidFill>
                  <a:schemeClr val="bg1"/>
                </a:solidFill>
              </a:rPr>
              <a:t>at the same tissue location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726EAA-933B-4212-A189-05573E8F0337}"/>
              </a:ext>
            </a:extLst>
          </p:cNvPr>
          <p:cNvCxnSpPr/>
          <p:nvPr/>
        </p:nvCxnSpPr>
        <p:spPr bwMode="auto">
          <a:xfrm flipV="1">
            <a:off x="7488220" y="1973318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9901015-2DAD-2D50-9025-805AC195374B}"/>
              </a:ext>
            </a:extLst>
          </p:cNvPr>
          <p:cNvSpPr txBox="1"/>
          <p:nvPr/>
        </p:nvSpPr>
        <p:spPr>
          <a:xfrm>
            <a:off x="7458641" y="891257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Signal processing </a:t>
            </a:r>
            <a:r>
              <a:rPr lang="en-US" altLang="zh-CN" dirty="0">
                <a:solidFill>
                  <a:schemeClr val="bg1"/>
                </a:solidFill>
              </a:rPr>
              <a:t>to extract temporal fluctuation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0E18DC-B710-EB86-D9C6-03F04AF6E56B}"/>
              </a:ext>
            </a:extLst>
          </p:cNvPr>
          <p:cNvSpPr txBox="1"/>
          <p:nvPr/>
        </p:nvSpPr>
        <p:spPr>
          <a:xfrm>
            <a:off x="10249851" y="1538403"/>
            <a:ext cx="129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DOCT</a:t>
            </a:r>
            <a:r>
              <a:rPr lang="en-US" altLang="zh-CN" sz="2400" dirty="0"/>
              <a:t> images</a:t>
            </a:r>
            <a:endParaRPr lang="zh-CN" altLang="en-US" sz="2400" dirty="0"/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192278D3-B2B1-5BC8-66CC-4399DFDB952C}"/>
              </a:ext>
            </a:extLst>
          </p:cNvPr>
          <p:cNvSpPr txBox="1"/>
          <p:nvPr/>
        </p:nvSpPr>
        <p:spPr>
          <a:xfrm>
            <a:off x="4950681" y="892361"/>
            <a:ext cx="251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Tens to thousands of frames </a:t>
            </a:r>
            <a:r>
              <a:rPr lang="en-US" altLang="zh-CN" sz="2400" dirty="0"/>
              <a:t>at same location</a:t>
            </a:r>
            <a:endParaRPr lang="zh-CN" altLang="en-US" sz="2400" dirty="0"/>
          </a:p>
        </p:txBody>
      </p:sp>
      <p:pic>
        <p:nvPicPr>
          <p:cNvPr id="5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921F773D-7BFB-3B66-4312-9E8C41E6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445089"/>
            <a:ext cx="2273413" cy="2273413"/>
          </a:xfrm>
          <a:prstGeom prst="rect">
            <a:avLst/>
          </a:prstGeom>
        </p:spPr>
      </p:pic>
      <p:pic>
        <p:nvPicPr>
          <p:cNvPr id="10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A4F4DD6B-99AE-4F8B-105F-B08651F1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387" y="2597489"/>
            <a:ext cx="2273413" cy="2273413"/>
          </a:xfrm>
          <a:prstGeom prst="rect">
            <a:avLst/>
          </a:prstGeom>
        </p:spPr>
      </p:pic>
      <p:pic>
        <p:nvPicPr>
          <p:cNvPr id="11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5F382FF9-7B3E-BEF8-7782-41504846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87" y="2749889"/>
            <a:ext cx="2273413" cy="2273413"/>
          </a:xfrm>
          <a:prstGeom prst="rect">
            <a:avLst/>
          </a:prstGeom>
        </p:spPr>
      </p:pic>
      <p:pic>
        <p:nvPicPr>
          <p:cNvPr id="12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ECF22AC7-248E-B1F8-F900-755A81BC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87" y="2902289"/>
            <a:ext cx="2273413" cy="2273413"/>
          </a:xfrm>
          <a:prstGeom prst="rect">
            <a:avLst/>
          </a:prstGeom>
        </p:spPr>
      </p:pic>
      <p:pic>
        <p:nvPicPr>
          <p:cNvPr id="13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63F159-7A3C-CAC2-E670-A9DAFD95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87" y="3054689"/>
            <a:ext cx="2273413" cy="2273413"/>
          </a:xfrm>
          <a:prstGeom prst="rect">
            <a:avLst/>
          </a:prstGeom>
        </p:spPr>
      </p:pic>
      <p:pic>
        <p:nvPicPr>
          <p:cNvPr id="14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0BD12AB0-602B-2E10-074C-D689BAE9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87" y="3207089"/>
            <a:ext cx="2273413" cy="2273413"/>
          </a:xfrm>
          <a:prstGeom prst="rect">
            <a:avLst/>
          </a:prstGeom>
        </p:spPr>
      </p:pic>
      <p:pic>
        <p:nvPicPr>
          <p:cNvPr id="16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40DCBF-79FB-CB7F-A0C9-31B6C40B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87" y="3359489"/>
            <a:ext cx="2273413" cy="2273413"/>
          </a:xfrm>
          <a:prstGeom prst="rect">
            <a:avLst/>
          </a:prstGeom>
        </p:spPr>
      </p:pic>
      <p:pic>
        <p:nvPicPr>
          <p:cNvPr id="17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BB8CD804-FA7B-652E-B687-39E5DA86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87" y="3511889"/>
            <a:ext cx="2273413" cy="22734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46F9B-CFE7-E192-C70D-F7BB3761363D}"/>
              </a:ext>
            </a:extLst>
          </p:cNvPr>
          <p:cNvCxnSpPr/>
          <p:nvPr/>
        </p:nvCxnSpPr>
        <p:spPr bwMode="auto">
          <a:xfrm>
            <a:off x="1296501" y="3274046"/>
            <a:ext cx="3581400" cy="319371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038C60-841E-F6D6-2217-9FDE6782A70B}"/>
              </a:ext>
            </a:extLst>
          </p:cNvPr>
          <p:cNvSpPr txBox="1"/>
          <p:nvPr/>
        </p:nvSpPr>
        <p:spPr>
          <a:xfrm>
            <a:off x="4365121" y="6215870"/>
            <a:ext cx="40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5BFB1-2860-B43F-8912-30798E3A49E8}"/>
              </a:ext>
            </a:extLst>
          </p:cNvPr>
          <p:cNvSpPr txBox="1"/>
          <p:nvPr/>
        </p:nvSpPr>
        <p:spPr>
          <a:xfrm rot="2515277">
            <a:off x="5812321" y="5311343"/>
            <a:ext cx="12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45A97-897D-F7ED-95BF-E89F712FF70E}"/>
              </a:ext>
            </a:extLst>
          </p:cNvPr>
          <p:cNvSpPr txBox="1"/>
          <p:nvPr/>
        </p:nvSpPr>
        <p:spPr>
          <a:xfrm>
            <a:off x="8457099" y="2778599"/>
            <a:ext cx="41148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cs typeface="Arial" panose="020B0604020202020204" pitchFamily="34" charset="0"/>
              </a:rPr>
              <a:t>signal fluctuation-magnitude 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Fluctuation speed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Time-frequency analyses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algn="l"/>
            <a:r>
              <a:rPr lang="en-US" dirty="0">
                <a:cs typeface="Arial" panose="020B0604020202020204" pitchFamily="34" charset="0"/>
              </a:rPr>
              <a:t>……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2" grpId="0"/>
      <p:bldP spid="21" grpId="0"/>
      <p:bldP spid="2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545321" cy="434603"/>
          </a:xfrm>
        </p:spPr>
        <p:txBody>
          <a:bodyPr/>
          <a:lstStyle/>
          <a:p>
            <a:r>
              <a:rPr lang="en-US" sz="2400" dirty="0"/>
              <a:t>Complication of DOCT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A0D20-AC6E-6BC0-AB3A-7825B6332F3B}"/>
              </a:ext>
            </a:extLst>
          </p:cNvPr>
          <p:cNvSpPr txBox="1"/>
          <p:nvPr/>
        </p:nvSpPr>
        <p:spPr>
          <a:xfrm>
            <a:off x="762000" y="1295400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tx2"/>
                </a:solidFill>
              </a:rPr>
              <a:t>long acquisition time</a:t>
            </a:r>
            <a:r>
              <a:rPr lang="en-US" altLang="zh-CN" sz="2400" dirty="0"/>
              <a:t>, harms high throughput imaging, which is important for some applications such as drug screening.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8DC900-9C83-5445-2E34-6168421B7F25}"/>
              </a:ext>
            </a:extLst>
          </p:cNvPr>
          <p:cNvSpPr txBox="1"/>
          <p:nvPr/>
        </p:nvSpPr>
        <p:spPr>
          <a:xfrm>
            <a:off x="763621" y="3248907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/>
                </a:solidFill>
              </a:rPr>
              <a:t>We require </a:t>
            </a:r>
            <a:r>
              <a:rPr lang="en-US" altLang="zh-CN" sz="2400" dirty="0">
                <a:solidFill>
                  <a:schemeClr val="tx2"/>
                </a:solidFill>
              </a:rPr>
              <a:t>high-speed volumetric DOCT imaging.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E493B-CEFC-00AA-FF26-22A102877B4D}"/>
              </a:ext>
            </a:extLst>
          </p:cNvPr>
          <p:cNvSpPr txBox="1"/>
          <p:nvPr/>
        </p:nvSpPr>
        <p:spPr>
          <a:xfrm>
            <a:off x="2500717" y="4473478"/>
            <a:ext cx="719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Can we reduce the number of frames for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DOCT generation?</a:t>
            </a:r>
          </a:p>
        </p:txBody>
      </p:sp>
    </p:spTree>
    <p:extLst>
      <p:ext uri="{BB962C8B-B14F-4D97-AF65-F5344CB8AC3E}">
        <p14:creationId xmlns:p14="http://schemas.microsoft.com/office/powerpoint/2010/main" val="390645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057735" cy="434603"/>
          </a:xfrm>
        </p:spPr>
        <p:txBody>
          <a:bodyPr/>
          <a:lstStyle/>
          <a:p>
            <a:r>
              <a:rPr lang="en-US" dirty="0"/>
              <a:t>What we did</a:t>
            </a:r>
            <a:endParaRPr 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2DC8D1-F26C-E025-EACA-EB1AED8FEE31}"/>
              </a:ext>
            </a:extLst>
          </p:cNvPr>
          <p:cNvSpPr txBox="1"/>
          <p:nvPr/>
        </p:nvSpPr>
        <p:spPr>
          <a:xfrm>
            <a:off x="228600" y="1981200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Based on </a:t>
            </a:r>
            <a:r>
              <a:rPr lang="en-US" altLang="zh-CN" sz="2400" dirty="0">
                <a:solidFill>
                  <a:schemeClr val="tx2"/>
                </a:solidFill>
              </a:rPr>
              <a:t>a small number of frames</a:t>
            </a:r>
            <a:r>
              <a:rPr lang="en-US" altLang="zh-CN" sz="2400" dirty="0"/>
              <a:t>, we use </a:t>
            </a:r>
            <a:r>
              <a:rPr lang="en-US" altLang="zh-CN" sz="2400" dirty="0">
                <a:solidFill>
                  <a:schemeClr val="tx2"/>
                </a:solidFill>
              </a:rPr>
              <a:t>neural network </a:t>
            </a:r>
            <a:r>
              <a:rPr lang="en-US" altLang="zh-CN" sz="2400" dirty="0"/>
              <a:t>to compute two types of DOCT images.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r>
              <a:rPr lang="en-US" altLang="zh-CN" sz="2400" dirty="0"/>
              <a:t>	1. </a:t>
            </a:r>
            <a:r>
              <a:rPr lang="en-US" altLang="zh-CN" sz="2400" dirty="0">
                <a:solidFill>
                  <a:schemeClr val="tx2"/>
                </a:solidFill>
              </a:rPr>
              <a:t>Logarithmic intensity variance (LIV</a:t>
            </a:r>
            <a:r>
              <a:rPr lang="en-US" altLang="zh-CN" sz="2400" dirty="0"/>
              <a:t>) which senses to the magnitude of 	fluctuation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	2. </a:t>
            </a:r>
            <a:r>
              <a:rPr lang="en-US" altLang="zh-CN" sz="2400" dirty="0">
                <a:solidFill>
                  <a:schemeClr val="tx2"/>
                </a:solidFill>
              </a:rPr>
              <a:t>Amplitude spectral DOCT (AS-DOCT) </a:t>
            </a:r>
            <a:r>
              <a:rPr lang="en-US" altLang="zh-CN" sz="2400" dirty="0"/>
              <a:t>which senses to the frequency of 	fluctuation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695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773" y="2819400"/>
            <a:ext cx="10994476" cy="726991"/>
          </a:xfrm>
        </p:spPr>
        <p:txBody>
          <a:bodyPr/>
          <a:lstStyle/>
          <a:p>
            <a:r>
              <a:rPr lang="en-US" altLang="zh-CN" dirty="0"/>
              <a:t>DOCT: Logarithmic intensity variance (LIV)</a:t>
            </a:r>
          </a:p>
        </p:txBody>
      </p:sp>
    </p:spTree>
    <p:extLst>
      <p:ext uri="{BB962C8B-B14F-4D97-AF65-F5344CB8AC3E}">
        <p14:creationId xmlns:p14="http://schemas.microsoft.com/office/powerpoint/2010/main" val="257850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743272" cy="434603"/>
          </a:xfrm>
        </p:spPr>
        <p:txBody>
          <a:bodyPr/>
          <a:lstStyle/>
          <a:p>
            <a:r>
              <a:rPr lang="en-US" sz="2400" dirty="0"/>
              <a:t>LIV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50B7084-834C-03E7-632B-7D0D8BBA6864}"/>
              </a:ext>
            </a:extLst>
          </p:cNvPr>
          <p:cNvSpPr txBox="1"/>
          <p:nvPr/>
        </p:nvSpPr>
        <p:spPr>
          <a:xfrm>
            <a:off x="257423" y="637719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11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6231 (2020).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/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Conventional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LIV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𝑑𝐵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〈"/>
                                                  <m:endChr m:val="〉"/>
                                                  <m:ctrlPr>
                                                    <a:rPr lang="zh-CN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𝑑𝐵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blipFill>
                <a:blip r:embed="rId3"/>
                <a:stretch>
                  <a:fillRect r="-94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4">
            <a:extLst>
              <a:ext uri="{FF2B5EF4-FFF2-40B4-BE49-F238E27FC236}">
                <a16:creationId xmlns:a16="http://schemas.microsoft.com/office/drawing/2014/main" id="{EFF1CCA8-6C66-108B-C052-3EEBCBDA685F}"/>
              </a:ext>
            </a:extLst>
          </p:cNvPr>
          <p:cNvCxnSpPr/>
          <p:nvPr/>
        </p:nvCxnSpPr>
        <p:spPr bwMode="auto">
          <a:xfrm>
            <a:off x="51054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50734D8-728F-709B-58D2-3EADF4EA748F}"/>
              </a:ext>
            </a:extLst>
          </p:cNvPr>
          <p:cNvCxnSpPr/>
          <p:nvPr/>
        </p:nvCxnSpPr>
        <p:spPr bwMode="auto">
          <a:xfrm>
            <a:off x="7162800" y="3706387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7E949B-3B3E-CF25-0603-0173A9133656}"/>
              </a:ext>
            </a:extLst>
          </p:cNvPr>
          <p:cNvSpPr txBox="1"/>
          <p:nvPr/>
        </p:nvSpPr>
        <p:spPr>
          <a:xfrm>
            <a:off x="4603281" y="422666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</a:t>
            </a:r>
            <a:r>
              <a:rPr lang="en-US" altLang="zh-CN" i="1" baseline="-25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dB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dB-scaled OCT intensity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A8C86F69-9CE1-F1AC-A7ED-6B5B884E0E21}"/>
              </a:ext>
            </a:extLst>
          </p:cNvPr>
          <p:cNvSpPr txBox="1"/>
          <p:nvPr/>
        </p:nvSpPr>
        <p:spPr>
          <a:xfrm>
            <a:off x="6438900" y="4029670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2"/>
                </a:solidFill>
              </a:rPr>
              <a:t>x, z</a:t>
            </a:r>
            <a:r>
              <a:rPr lang="en-US" altLang="zh-CN" dirty="0">
                <a:solidFill>
                  <a:schemeClr val="accent2"/>
                </a:solidFill>
              </a:rPr>
              <a:t>: Coordinate along the fast scan and depth direction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0" name="直接连接符 10">
            <a:extLst>
              <a:ext uri="{FF2B5EF4-FFF2-40B4-BE49-F238E27FC236}">
                <a16:creationId xmlns:a16="http://schemas.microsoft.com/office/drawing/2014/main" id="{00FC1540-4504-161B-E853-BAB9679AC679}"/>
              </a:ext>
            </a:extLst>
          </p:cNvPr>
          <p:cNvCxnSpPr/>
          <p:nvPr/>
        </p:nvCxnSpPr>
        <p:spPr bwMode="auto">
          <a:xfrm>
            <a:off x="5562600" y="3710026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B6EEBFB2-F92D-76E8-EE94-418F7EE9A5C1}"/>
              </a:ext>
            </a:extLst>
          </p:cNvPr>
          <p:cNvCxnSpPr/>
          <p:nvPr/>
        </p:nvCxnSpPr>
        <p:spPr bwMode="auto">
          <a:xfrm>
            <a:off x="67056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4">
            <a:extLst>
              <a:ext uri="{FF2B5EF4-FFF2-40B4-BE49-F238E27FC236}">
                <a16:creationId xmlns:a16="http://schemas.microsoft.com/office/drawing/2014/main" id="{E0F3EA27-95BD-AA5F-98C4-DC5C430795BC}"/>
              </a:ext>
            </a:extLst>
          </p:cNvPr>
          <p:cNvCxnSpPr>
            <a:cxnSpLocks/>
          </p:cNvCxnSpPr>
          <p:nvPr/>
        </p:nvCxnSpPr>
        <p:spPr bwMode="auto">
          <a:xfrm>
            <a:off x="5981700" y="3717304"/>
            <a:ext cx="2286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948D4FF0-7B87-58F1-3D43-C45287584DDC}"/>
              </a:ext>
            </a:extLst>
          </p:cNvPr>
          <p:cNvSpPr txBox="1"/>
          <p:nvPr/>
        </p:nvSpPr>
        <p:spPr>
          <a:xfrm>
            <a:off x="5084467" y="2834994"/>
            <a:ext cx="190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: n-</a:t>
            </a:r>
            <a:r>
              <a:rPr lang="en-US" altLang="zh-CN" dirty="0" err="1">
                <a:solidFill>
                  <a:srgbClr val="FF0000"/>
                </a:solidFill>
              </a:rPr>
              <a:t>th</a:t>
            </a:r>
            <a:r>
              <a:rPr lang="en-US" altLang="zh-CN" dirty="0">
                <a:solidFill>
                  <a:srgbClr val="FF0000"/>
                </a:solidFill>
              </a:rPr>
              <a:t> OCT frame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6CDAA9FB-F5D9-1BDD-0CBE-77426DBC39F5}"/>
              </a:ext>
            </a:extLst>
          </p:cNvPr>
          <p:cNvSpPr/>
          <p:nvPr/>
        </p:nvSpPr>
        <p:spPr bwMode="auto">
          <a:xfrm>
            <a:off x="8112125" y="3448929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3">
            <a:extLst>
              <a:ext uri="{FF2B5EF4-FFF2-40B4-BE49-F238E27FC236}">
                <a16:creationId xmlns:a16="http://schemas.microsoft.com/office/drawing/2014/main" id="{D868CFC3-EC19-1CF3-A817-AB266E573820}"/>
              </a:ext>
            </a:extLst>
          </p:cNvPr>
          <p:cNvSpPr/>
          <p:nvPr/>
        </p:nvSpPr>
        <p:spPr bwMode="auto">
          <a:xfrm>
            <a:off x="7651750" y="3469815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D268B0-A14B-39CB-737A-B8B84BE97945}"/>
              </a:ext>
            </a:extLst>
          </p:cNvPr>
          <p:cNvSpPr txBox="1"/>
          <p:nvPr/>
        </p:nvSpPr>
        <p:spPr>
          <a:xfrm>
            <a:off x="8439647" y="309108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/>
                </a:solidFill>
              </a:rPr>
              <a:t>N</a:t>
            </a:r>
            <a:r>
              <a:rPr lang="en-US" altLang="zh-CN" dirty="0">
                <a:solidFill>
                  <a:schemeClr val="tx2"/>
                </a:solidFill>
              </a:rPr>
              <a:t>: Total number of frames for LIV computation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FFD4B-813F-72AD-2F5D-E574D9B8909C}"/>
              </a:ext>
            </a:extLst>
          </p:cNvPr>
          <p:cNvSpPr txBox="1"/>
          <p:nvPr/>
        </p:nvSpPr>
        <p:spPr>
          <a:xfrm>
            <a:off x="2819400" y="1121565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 senses to the magnitude of OCT intensity fluctuation and has been used for tissue metabolism activity investigation.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79EC1-D9DC-E79E-CBC8-5ED022CA1BB1}"/>
              </a:ext>
            </a:extLst>
          </p:cNvPr>
          <p:cNvSpPr txBox="1"/>
          <p:nvPr/>
        </p:nvSpPr>
        <p:spPr>
          <a:xfrm>
            <a:off x="76200" y="494609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the variance of </a:t>
            </a:r>
            <a:r>
              <a:rPr lang="en-US" altLang="zh-CN" sz="2400" dirty="0">
                <a:solidFill>
                  <a:schemeClr val="tx2"/>
                </a:solidFill>
              </a:rPr>
              <a:t>logarithmic-scale OCT </a:t>
            </a:r>
            <a:r>
              <a:rPr lang="en-US" altLang="zh-CN" sz="2400" dirty="0">
                <a:solidFill>
                  <a:schemeClr val="bg1"/>
                </a:solidFill>
              </a:rPr>
              <a:t>signal</a:t>
            </a:r>
            <a:r>
              <a:rPr lang="en-US" altLang="zh-CN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among</a:t>
            </a:r>
            <a:r>
              <a:rPr lang="en-US" altLang="zh-CN" sz="2400" dirty="0">
                <a:solidFill>
                  <a:schemeClr val="tx2"/>
                </a:solidFill>
              </a:rPr>
              <a:t> N (typically 32) </a:t>
            </a:r>
            <a:r>
              <a:rPr lang="en-US" altLang="zh-CN" sz="2400" dirty="0">
                <a:solidFill>
                  <a:schemeClr val="bg1"/>
                </a:solidFill>
              </a:rPr>
              <a:t>frames.</a:t>
            </a:r>
          </a:p>
        </p:txBody>
      </p:sp>
      <p:pic>
        <p:nvPicPr>
          <p:cNvPr id="4" name="图片 17" descr="模糊的图画&#10;&#10;低可信度描述已自动生成">
            <a:extLst>
              <a:ext uri="{FF2B5EF4-FFF2-40B4-BE49-F238E27FC236}">
                <a16:creationId xmlns:a16="http://schemas.microsoft.com/office/drawing/2014/main" id="{D1BE2650-B3BE-D664-B30A-1F48AE1E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42" y="643272"/>
            <a:ext cx="1848347" cy="1848347"/>
          </a:xfrm>
          <a:prstGeom prst="rect">
            <a:avLst/>
          </a:prstGeom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C7F6AA-ECDE-7BFB-D325-4CA813E5F97C}"/>
              </a:ext>
            </a:extLst>
          </p:cNvPr>
          <p:cNvSpPr txBox="1"/>
          <p:nvPr/>
        </p:nvSpPr>
        <p:spPr>
          <a:xfrm>
            <a:off x="3276600" y="5598829"/>
            <a:ext cx="655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volumetric acquisition time of </a:t>
            </a:r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</a:rPr>
              <a:t>52.4 s.</a:t>
            </a:r>
          </a:p>
        </p:txBody>
      </p:sp>
    </p:spTree>
    <p:extLst>
      <p:ext uri="{BB962C8B-B14F-4D97-AF65-F5344CB8AC3E}">
        <p14:creationId xmlns:p14="http://schemas.microsoft.com/office/powerpoint/2010/main" val="21259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3" grpId="0"/>
      <p:bldP spid="14" grpId="0" animBg="1"/>
      <p:bldP spid="15" grpId="0" animBg="1"/>
      <p:bldP spid="16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E2F4A-8962-E65A-CF58-2C6B52B5D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274962" cy="434603"/>
          </a:xfrm>
        </p:spPr>
        <p:txBody>
          <a:bodyPr/>
          <a:lstStyle/>
          <a:p>
            <a:r>
              <a:rPr kumimoji="0" lang="en-US" altLang="zh-CN" kern="0" dirty="0"/>
              <a:t>NN architecture for LIV generation</a:t>
            </a:r>
            <a:endParaRPr kumimoji="0" lang="zh-CN" altLang="en-US" kern="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DE8E6626-E463-9D70-9D74-03219731452B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 descr="图形用户界面, 图示&#10;&#10;描述已自动生成">
            <a:extLst>
              <a:ext uri="{FF2B5EF4-FFF2-40B4-BE49-F238E27FC236}">
                <a16:creationId xmlns:a16="http://schemas.microsoft.com/office/drawing/2014/main" id="{81B83582-B540-E35B-6295-61AD1331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6158"/>
            <a:ext cx="10827537" cy="62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4448"/>
      </p:ext>
    </p:extLst>
  </p:cSld>
  <p:clrMapOvr>
    <a:masterClrMapping/>
  </p:clrMapOvr>
</p:sld>
</file>

<file path=ppt/theme/theme1.xml><?xml version="1.0" encoding="utf-8"?>
<a:theme xmlns:a="http://schemas.openxmlformats.org/drawingml/2006/main" name="1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G_bright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標準デザイン">
  <a:themeElements>
    <a:clrScheme name="ユーザー定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0">
          <a:lnSpc>
            <a:spcPct val="95000"/>
          </a:lnSpc>
          <a:spcBef>
            <a:spcPct val="50000"/>
          </a:spcBef>
          <a:spcAft>
            <a:spcPct val="0"/>
          </a:spcAft>
          <a:buClr>
            <a:srgbClr val="FFFFFF"/>
          </a:buClr>
          <a:buSzPct val="45000"/>
          <a:buFont typeface="StarSymbol" charset="0"/>
          <a:buNone/>
          <a:tabLst>
            <a:tab pos="723900" algn="l"/>
            <a:tab pos="1447800" algn="l"/>
            <a:tab pos="2171700" algn="l"/>
            <a:tab pos="2895600" algn="l"/>
            <a:tab pos="3619500" algn="l"/>
            <a:tab pos="4343400" algn="l"/>
            <a:tab pos="5067300" algn="l"/>
          </a:tabLst>
          <a:defRPr kumimoji="0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noFill/>
        <a:ln w="3810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11407</TotalTime>
  <Words>1231</Words>
  <Application>Microsoft Office PowerPoint</Application>
  <PresentationFormat>宽屏</PresentationFormat>
  <Paragraphs>254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CMBX10</vt:lpstr>
      <vt:lpstr>CMR10</vt:lpstr>
      <vt:lpstr>ＭＳ Ｐゴシック</vt:lpstr>
      <vt:lpstr>StarSymbol</vt:lpstr>
      <vt:lpstr>Arial</vt:lpstr>
      <vt:lpstr>Calibri</vt:lpstr>
      <vt:lpstr>Cambria Math</vt:lpstr>
      <vt:lpstr>Times New Roman</vt:lpstr>
      <vt:lpstr>Wingdings</vt:lpstr>
      <vt:lpstr>1_標準デザイン</vt:lpstr>
      <vt:lpstr>COG_bright</vt:lpstr>
      <vt:lpstr>5_標準デザイン</vt:lpstr>
      <vt:lpstr>3_標準デザイン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yasuno</dc:creator>
  <cp:lastModifiedBy>劉　雨松</cp:lastModifiedBy>
  <cp:revision>1150</cp:revision>
  <dcterms:created xsi:type="dcterms:W3CDTF">2006-08-16T00:00:00Z</dcterms:created>
  <dcterms:modified xsi:type="dcterms:W3CDTF">2024-07-10T13:34:29Z</dcterms:modified>
</cp:coreProperties>
</file>